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3" r:id="rId2"/>
    <p:sldId id="256" r:id="rId3"/>
    <p:sldId id="268" r:id="rId4"/>
    <p:sldId id="259" r:id="rId5"/>
    <p:sldId id="261" r:id="rId6"/>
    <p:sldId id="262" r:id="rId7"/>
    <p:sldId id="260" r:id="rId8"/>
    <p:sldId id="293" r:id="rId9"/>
    <p:sldId id="270" r:id="rId10"/>
    <p:sldId id="269" r:id="rId11"/>
    <p:sldId id="296" r:id="rId12"/>
    <p:sldId id="264" r:id="rId13"/>
    <p:sldId id="267" r:id="rId14"/>
    <p:sldId id="297" r:id="rId15"/>
    <p:sldId id="298" r:id="rId16"/>
    <p:sldId id="299" r:id="rId17"/>
    <p:sldId id="300" r:id="rId18"/>
    <p:sldId id="301" r:id="rId19"/>
    <p:sldId id="277" r:id="rId20"/>
    <p:sldId id="278" r:id="rId21"/>
    <p:sldId id="279" r:id="rId22"/>
    <p:sldId id="283" r:id="rId23"/>
    <p:sldId id="284" r:id="rId24"/>
    <p:sldId id="285" r:id="rId25"/>
    <p:sldId id="286" r:id="rId26"/>
    <p:sldId id="287" r:id="rId27"/>
    <p:sldId id="288" r:id="rId28"/>
    <p:sldId id="289" r:id="rId29"/>
    <p:sldId id="290" r:id="rId30"/>
    <p:sldId id="291" r:id="rId31"/>
    <p:sldId id="292" r:id="rId32"/>
    <p:sldId id="295" r:id="rId33"/>
    <p:sldId id="294" r:id="rId34"/>
    <p:sldId id="30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FF33"/>
    <a:srgbClr val="222021"/>
    <a:srgbClr val="E0E072"/>
    <a:srgbClr val="C5DE74"/>
    <a:srgbClr val="ABD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98" autoAdjust="0"/>
  </p:normalViewPr>
  <p:slideViewPr>
    <p:cSldViewPr showGuides="1">
      <p:cViewPr varScale="1">
        <p:scale>
          <a:sx n="95" d="100"/>
          <a:sy n="95" d="100"/>
        </p:scale>
        <p:origin x="20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8C289-3BCB-48C4-9152-40A0629BA34A}" type="datetimeFigureOut">
              <a:rPr lang="en-US" smtClean="0"/>
              <a:pPr/>
              <a:t>6/12/2018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59720-A596-482B-A06E-48B5AD7B25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59720-A596-482B-A06E-48B5AD7B2547}"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59720-A596-482B-A06E-48B5AD7B2547}"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59720-A596-482B-A06E-48B5AD7B2547}"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59720-A596-482B-A06E-48B5AD7B2547}"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59720-A596-482B-A06E-48B5AD7B254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Buffered &amp; Conventional Bicycle Lanes provide organized space for bicycling, and are often part of street reconfiguration projects that improve safety and comfort for all users. Bicycle lanes are an important tool to improve comfort and safety on streets where the number of passing events is too high for comfortable mixed-traffic bicycling, but where curbside activity, heavy vehicles, and lane invasion are not significant sources of conflict. Buffered bike lanes are almost always higher comfort than conventional bike lanes. In many cases, cross-sections with room for buffered bicycle lanes also have room for protected bicycle lanes. </a:t>
            </a:r>
          </a:p>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59720-A596-482B-A06E-48B5AD7B2547}"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59720-A596-482B-A06E-48B5AD7B2547}"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A59720-A596-482B-A06E-48B5AD7B25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AA59720-A596-482B-A06E-48B5AD7B254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A59720-A596-482B-A06E-48B5AD7B25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A59720-A596-482B-A06E-48B5AD7B254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59720-A596-482B-A06E-48B5AD7B254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E46AED-59C3-4B6C-8203-E8797DACD3C7}"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46AED-59C3-4B6C-8203-E8797DACD3C7}"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46AED-59C3-4B6C-8203-E8797DACD3C7}"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46AED-59C3-4B6C-8203-E8797DACD3C7}"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46AED-59C3-4B6C-8203-E8797DACD3C7}"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E46AED-59C3-4B6C-8203-E8797DACD3C7}"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E46AED-59C3-4B6C-8203-E8797DACD3C7}" type="datetimeFigureOut">
              <a:rPr lang="en-US" smtClean="0"/>
              <a:pPr/>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46AED-59C3-4B6C-8203-E8797DACD3C7}" type="datetimeFigureOut">
              <a:rPr lang="en-US" smtClean="0"/>
              <a:pPr/>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46AED-59C3-4B6C-8203-E8797DACD3C7}" type="datetimeFigureOut">
              <a:rPr lang="en-US" smtClean="0"/>
              <a:pPr/>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46AED-59C3-4B6C-8203-E8797DACD3C7}"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46AED-59C3-4B6C-8203-E8797DACD3C7}"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14C8F-546F-4682-A72F-4C0DAFF780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46AED-59C3-4B6C-8203-E8797DACD3C7}" type="datetimeFigureOut">
              <a:rPr lang="en-US" smtClean="0"/>
              <a:pPr/>
              <a:t>6/12/2018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14C8F-546F-4682-A72F-4C0DAFF780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siskiyouvelo.or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medford.maps.arcgis.com/apps/webappviewer/index.html?id=b5009c630eeb4d6b97a96d98b8b6420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ci.medford.or.us/codeprint.asp?codeid=4426"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guide.saferoutesinfo.org/engineering/slowing_down_traffic.c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 y="233366"/>
            <a:ext cx="9220676" cy="6071711"/>
          </a:xfrm>
          <a:prstGeom prst="rect">
            <a:avLst/>
          </a:prstGeom>
          <a:noFill/>
          <a:ln w="9525">
            <a:noFill/>
            <a:miter lim="800000"/>
            <a:headEnd/>
            <a:tailEnd/>
          </a:ln>
        </p:spPr>
      </p:pic>
      <p:sp>
        <p:nvSpPr>
          <p:cNvPr id="5" name="Rectangle 4"/>
          <p:cNvSpPr/>
          <p:nvPr/>
        </p:nvSpPr>
        <p:spPr>
          <a:xfrm>
            <a:off x="0" y="6412468"/>
            <a:ext cx="7315200" cy="369332"/>
          </a:xfrm>
          <a:prstGeom prst="rect">
            <a:avLst/>
          </a:prstGeom>
        </p:spPr>
        <p:txBody>
          <a:bodyPr wrap="square">
            <a:spAutoFit/>
          </a:bodyPr>
          <a:lstStyle/>
          <a:p>
            <a:r>
              <a:rPr lang="en-US" dirty="0" smtClean="0"/>
              <a:t>National Association of City Transportation Officials, December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1981200" y="-1981201"/>
            <a:ext cx="7395324" cy="9407979"/>
            <a:chOff x="1973660" y="-2534757"/>
            <a:chExt cx="8126730" cy="9398575"/>
          </a:xfrm>
        </p:grpSpPr>
        <p:pic>
          <p:nvPicPr>
            <p:cNvPr id="2" name="Picture 1" descr="Unsafe Bicycle Facilities Medford.JPG"/>
            <p:cNvPicPr>
              <a:picLocks noChangeAspect="1"/>
            </p:cNvPicPr>
            <p:nvPr/>
          </p:nvPicPr>
          <p:blipFill>
            <a:blip r:embed="rId3" cstate="print"/>
            <a:stretch>
              <a:fillRect/>
            </a:stretch>
          </p:blipFill>
          <p:spPr>
            <a:xfrm>
              <a:off x="1973660" y="-2534757"/>
              <a:ext cx="8126730" cy="9398575"/>
            </a:xfrm>
            <a:prstGeom prst="rect">
              <a:avLst/>
            </a:prstGeom>
          </p:spPr>
        </p:pic>
        <p:sp>
          <p:nvSpPr>
            <p:cNvPr id="8" name="Rectangle 7"/>
            <p:cNvSpPr/>
            <p:nvPr/>
          </p:nvSpPr>
          <p:spPr>
            <a:xfrm>
              <a:off x="7467600" y="129578"/>
              <a:ext cx="1676400" cy="1108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2667000" y="304800"/>
            <a:ext cx="1524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0" y="6581001"/>
            <a:ext cx="3849772" cy="276999"/>
          </a:xfrm>
          <a:prstGeom prst="rect">
            <a:avLst/>
          </a:prstGeom>
          <a:solidFill>
            <a:schemeClr val="bg1"/>
          </a:solidFill>
        </p:spPr>
        <p:txBody>
          <a:bodyPr wrap="none">
            <a:spAutoFit/>
          </a:bodyPr>
          <a:lstStyle/>
          <a:p>
            <a:r>
              <a:rPr lang="en-US" sz="1200" dirty="0" smtClean="0"/>
              <a:t>Based upon City of Medford 11/10/17 draft TSP -  Figure 10</a:t>
            </a:r>
            <a:endParaRPr lang="en-US" sz="1200" dirty="0"/>
          </a:p>
        </p:txBody>
      </p:sp>
      <p:sp>
        <p:nvSpPr>
          <p:cNvPr id="10" name="Rectangle 9"/>
          <p:cNvSpPr/>
          <p:nvPr/>
        </p:nvSpPr>
        <p:spPr>
          <a:xfrm>
            <a:off x="2438400" y="457200"/>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457200"/>
            <a:ext cx="4114800" cy="3908762"/>
          </a:xfrm>
          <a:prstGeom prst="rect">
            <a:avLst/>
          </a:prstGeom>
          <a:noFill/>
        </p:spPr>
        <p:txBody>
          <a:bodyPr wrap="square" rtlCol="0">
            <a:spAutoFit/>
          </a:bodyPr>
          <a:lstStyle/>
          <a:p>
            <a:pPr algn="ctr"/>
            <a:r>
              <a:rPr lang="en-US" sz="2800" b="1" dirty="0" smtClean="0"/>
              <a:t>Existing Unsafe Bicycle Facilities In</a:t>
            </a:r>
          </a:p>
          <a:p>
            <a:pPr algn="ctr"/>
            <a:r>
              <a:rPr lang="en-US" sz="2800" b="1" dirty="0" smtClean="0"/>
              <a:t>Medford</a:t>
            </a:r>
          </a:p>
          <a:p>
            <a:pPr algn="ctr"/>
            <a:endParaRPr lang="en-US" sz="2000" dirty="0" smtClean="0"/>
          </a:p>
          <a:p>
            <a:pPr algn="ctr"/>
            <a:r>
              <a:rPr lang="en-US" sz="2400" dirty="0" smtClean="0"/>
              <a:t>For Most Adults </a:t>
            </a:r>
          </a:p>
          <a:p>
            <a:pPr algn="ctr"/>
            <a:r>
              <a:rPr lang="en-US" sz="2400" dirty="0" smtClean="0"/>
              <a:t>Youth</a:t>
            </a:r>
          </a:p>
          <a:p>
            <a:pPr algn="ctr"/>
            <a:r>
              <a:rPr lang="en-US" sz="2400" dirty="0" smtClean="0"/>
              <a:t>Seniors</a:t>
            </a:r>
          </a:p>
          <a:p>
            <a:pPr algn="ctr"/>
            <a:r>
              <a:rPr lang="en-US" sz="2400" dirty="0" smtClean="0"/>
              <a:t> Disabled Persons</a:t>
            </a:r>
          </a:p>
          <a:p>
            <a:pPr algn="ctr"/>
            <a:r>
              <a:rPr lang="en-US" sz="2400" dirty="0" smtClean="0"/>
              <a:t> and</a:t>
            </a:r>
          </a:p>
          <a:p>
            <a:pPr algn="ctr"/>
            <a:r>
              <a:rPr lang="en-US" sz="2400" dirty="0" smtClean="0"/>
              <a:t>Families </a:t>
            </a:r>
          </a:p>
        </p:txBody>
      </p:sp>
      <p:sp>
        <p:nvSpPr>
          <p:cNvPr id="12" name="TextBox 11"/>
          <p:cNvSpPr txBox="1"/>
          <p:nvPr/>
        </p:nvSpPr>
        <p:spPr>
          <a:xfrm>
            <a:off x="4724400" y="2895600"/>
            <a:ext cx="1219200" cy="369332"/>
          </a:xfrm>
          <a:prstGeom prst="rect">
            <a:avLst/>
          </a:prstGeom>
          <a:noFill/>
        </p:spPr>
        <p:txBody>
          <a:bodyPr wrap="square" rtlCol="0">
            <a:spAutoFit/>
          </a:bodyPr>
          <a:lstStyle/>
          <a:p>
            <a:r>
              <a:rPr lang="en-US" b="1" dirty="0" smtClean="0"/>
              <a:t>Medford </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7 roads providing connectivity.jpg"/>
          <p:cNvPicPr/>
          <p:nvPr/>
        </p:nvPicPr>
        <p:blipFill>
          <a:blip r:embed="rId2" cstate="print"/>
          <a:stretch>
            <a:fillRect/>
          </a:stretch>
        </p:blipFill>
        <p:spPr>
          <a:xfrm>
            <a:off x="1945582" y="274320"/>
            <a:ext cx="5252836" cy="6309360"/>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2514600" y="2133600"/>
            <a:ext cx="762000" cy="457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19400" y="2514600"/>
            <a:ext cx="914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6553201"/>
            <a:ext cx="8077200" cy="276999"/>
          </a:xfrm>
          <a:prstGeom prst="rect">
            <a:avLst/>
          </a:prstGeom>
          <a:noFill/>
        </p:spPr>
        <p:txBody>
          <a:bodyPr wrap="square" rtlCol="0">
            <a:spAutoFit/>
          </a:bodyPr>
          <a:lstStyle/>
          <a:p>
            <a:r>
              <a:rPr lang="en-US" sz="1200" dirty="0" smtClean="0"/>
              <a:t>Source: Alternative Measures Report, Rogue Valley MPO, 2015</a:t>
            </a:r>
            <a:endParaRPr lang="en-US" sz="1200" dirty="0"/>
          </a:p>
        </p:txBody>
      </p:sp>
      <p:sp>
        <p:nvSpPr>
          <p:cNvPr id="14" name="TextBox 13"/>
          <p:cNvSpPr txBox="1"/>
          <p:nvPr/>
        </p:nvSpPr>
        <p:spPr>
          <a:xfrm>
            <a:off x="1905001" y="76201"/>
            <a:ext cx="5333999" cy="461665"/>
          </a:xfrm>
          <a:prstGeom prst="rect">
            <a:avLst/>
          </a:prstGeom>
          <a:noFill/>
        </p:spPr>
        <p:txBody>
          <a:bodyPr wrap="square" rtlCol="0">
            <a:spAutoFit/>
          </a:bodyPr>
          <a:lstStyle/>
          <a:p>
            <a:r>
              <a:rPr lang="en-US" sz="2400" b="1" dirty="0" smtClean="0"/>
              <a:t>Planning Benchmarks and Outcomes</a:t>
            </a:r>
            <a:endParaRPr lang="en-US" sz="2400" b="1" dirty="0"/>
          </a:p>
        </p:txBody>
      </p:sp>
      <p:sp>
        <p:nvSpPr>
          <p:cNvPr id="25" name="TextBox 24"/>
          <p:cNvSpPr txBox="1"/>
          <p:nvPr/>
        </p:nvSpPr>
        <p:spPr>
          <a:xfrm>
            <a:off x="304800" y="685800"/>
            <a:ext cx="8534400" cy="1200329"/>
          </a:xfrm>
          <a:prstGeom prst="rect">
            <a:avLst/>
          </a:prstGeom>
          <a:noFill/>
        </p:spPr>
        <p:txBody>
          <a:bodyPr wrap="square" rtlCol="0">
            <a:spAutoFit/>
          </a:bodyPr>
          <a:lstStyle/>
          <a:p>
            <a:r>
              <a:rPr lang="en-US" dirty="0" smtClean="0"/>
              <a:t>Despite the more than doubling of  the percentage of arterial and collector streets with bike lanes (Measure 3), </a:t>
            </a:r>
            <a:r>
              <a:rPr lang="en-US" b="1" dirty="0" smtClean="0"/>
              <a:t>the bike mode share has remained in the neighborhood of one percent</a:t>
            </a:r>
            <a:r>
              <a:rPr lang="en-US" dirty="0" smtClean="0"/>
              <a:t> and the region has slipped behind its adopted Bike/</a:t>
            </a:r>
            <a:r>
              <a:rPr lang="en-US" dirty="0" err="1" smtClean="0"/>
              <a:t>Ped</a:t>
            </a:r>
            <a:r>
              <a:rPr lang="en-US" dirty="0" smtClean="0"/>
              <a:t> mode share benchmark (Measure 1).</a:t>
            </a:r>
            <a:endParaRPr lang="en-US" dirty="0"/>
          </a:p>
        </p:txBody>
      </p:sp>
      <p:sp>
        <p:nvSpPr>
          <p:cNvPr id="32" name="TextBox 31"/>
          <p:cNvSpPr txBox="1"/>
          <p:nvPr/>
        </p:nvSpPr>
        <p:spPr>
          <a:xfrm>
            <a:off x="3810000" y="4572000"/>
            <a:ext cx="762000" cy="530915"/>
          </a:xfrm>
          <a:prstGeom prst="rect">
            <a:avLst/>
          </a:prstGeom>
          <a:solidFill>
            <a:schemeClr val="bg1"/>
          </a:solidFill>
        </p:spPr>
        <p:txBody>
          <a:bodyPr wrap="square" rtlCol="0">
            <a:spAutoFit/>
          </a:bodyPr>
          <a:lstStyle/>
          <a:p>
            <a:pPr algn="ctr"/>
            <a:r>
              <a:rPr lang="en-US" sz="1200" dirty="0" smtClean="0"/>
              <a:t>Bike/</a:t>
            </a:r>
            <a:r>
              <a:rPr lang="en-US" sz="1200" dirty="0" err="1" smtClean="0"/>
              <a:t>Ped</a:t>
            </a:r>
            <a:endParaRPr lang="en-US" sz="1200" dirty="0" smtClean="0"/>
          </a:p>
          <a:p>
            <a:pPr algn="ctr"/>
            <a:r>
              <a:rPr lang="en-US" sz="1600" dirty="0" smtClean="0"/>
              <a:t>8.2</a:t>
            </a:r>
            <a:endParaRPr lang="en-US" sz="1600" dirty="0"/>
          </a:p>
        </p:txBody>
      </p:sp>
      <p:sp>
        <p:nvSpPr>
          <p:cNvPr id="52" name="Rectangle 51"/>
          <p:cNvSpPr/>
          <p:nvPr/>
        </p:nvSpPr>
        <p:spPr>
          <a:xfrm>
            <a:off x="2590800" y="3238500"/>
            <a:ext cx="914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0" y="1968380"/>
            <a:ext cx="9144001" cy="2424625"/>
            <a:chOff x="0" y="893962"/>
            <a:chExt cx="9144001" cy="2424625"/>
          </a:xfrm>
        </p:grpSpPr>
        <p:grpSp>
          <p:nvGrpSpPr>
            <p:cNvPr id="34" name="Group 33"/>
            <p:cNvGrpSpPr/>
            <p:nvPr/>
          </p:nvGrpSpPr>
          <p:grpSpPr>
            <a:xfrm>
              <a:off x="130420" y="893962"/>
              <a:ext cx="9013581" cy="2424625"/>
              <a:chOff x="130419" y="838200"/>
              <a:chExt cx="9013581" cy="2424625"/>
            </a:xfrm>
            <a:solidFill>
              <a:schemeClr val="accent1"/>
            </a:solidFill>
          </p:grpSpPr>
          <p:pic>
            <p:nvPicPr>
              <p:cNvPr id="1029" name="Picture 5"/>
              <p:cNvPicPr>
                <a:picLocks noChangeAspect="1" noChangeArrowheads="1"/>
              </p:cNvPicPr>
              <p:nvPr/>
            </p:nvPicPr>
            <p:blipFill>
              <a:blip r:embed="rId3" cstate="print"/>
              <a:srcRect/>
              <a:stretch>
                <a:fillRect/>
              </a:stretch>
            </p:blipFill>
            <p:spPr bwMode="auto">
              <a:xfrm>
                <a:off x="130419" y="998218"/>
                <a:ext cx="9013581" cy="2264607"/>
              </a:xfrm>
              <a:prstGeom prst="rect">
                <a:avLst/>
              </a:prstGeom>
              <a:grpFill/>
              <a:ln w="9525">
                <a:noFill/>
                <a:miter lim="800000"/>
                <a:headEnd/>
                <a:tailEnd/>
              </a:ln>
            </p:spPr>
          </p:pic>
          <p:sp>
            <p:nvSpPr>
              <p:cNvPr id="26" name="Rectangle 25"/>
              <p:cNvSpPr/>
              <p:nvPr/>
            </p:nvSpPr>
            <p:spPr>
              <a:xfrm>
                <a:off x="152400" y="838200"/>
                <a:ext cx="1066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Heptagon 39"/>
            <p:cNvSpPr/>
            <p:nvPr/>
          </p:nvSpPr>
          <p:spPr>
            <a:xfrm>
              <a:off x="2895600" y="2362200"/>
              <a:ext cx="762000" cy="609600"/>
            </a:xfrm>
            <a:prstGeom prst="hep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21%</a:t>
              </a:r>
              <a:endParaRPr lang="en-US" dirty="0">
                <a:solidFill>
                  <a:schemeClr val="tx1"/>
                </a:solidFill>
              </a:endParaRPr>
            </a:p>
          </p:txBody>
        </p:sp>
        <p:sp>
          <p:nvSpPr>
            <p:cNvPr id="43" name="Heptagon 42"/>
            <p:cNvSpPr/>
            <p:nvPr/>
          </p:nvSpPr>
          <p:spPr>
            <a:xfrm>
              <a:off x="3810000" y="2362200"/>
              <a:ext cx="762000" cy="609600"/>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28%</a:t>
              </a:r>
              <a:endParaRPr lang="en-US" dirty="0">
                <a:solidFill>
                  <a:schemeClr val="tx1"/>
                </a:solidFill>
              </a:endParaRPr>
            </a:p>
          </p:txBody>
        </p:sp>
        <p:sp>
          <p:nvSpPr>
            <p:cNvPr id="45" name="Heptagon 44"/>
            <p:cNvSpPr/>
            <p:nvPr/>
          </p:nvSpPr>
          <p:spPr>
            <a:xfrm>
              <a:off x="4648200" y="2362200"/>
              <a:ext cx="762000" cy="609600"/>
            </a:xfrm>
            <a:prstGeom prst="heptag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37%</a:t>
              </a:r>
              <a:endParaRPr lang="en-US" dirty="0">
                <a:solidFill>
                  <a:schemeClr val="tx1"/>
                </a:solidFill>
              </a:endParaRPr>
            </a:p>
          </p:txBody>
        </p:sp>
        <p:sp>
          <p:nvSpPr>
            <p:cNvPr id="46" name="Heptagon 45"/>
            <p:cNvSpPr/>
            <p:nvPr/>
          </p:nvSpPr>
          <p:spPr>
            <a:xfrm>
              <a:off x="5486400" y="2362200"/>
              <a:ext cx="762000" cy="609600"/>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37%</a:t>
              </a:r>
              <a:endParaRPr lang="en-US" dirty="0">
                <a:solidFill>
                  <a:schemeClr val="tx1"/>
                </a:solidFill>
              </a:endParaRPr>
            </a:p>
          </p:txBody>
        </p:sp>
        <p:sp>
          <p:nvSpPr>
            <p:cNvPr id="47" name="Heptagon 46"/>
            <p:cNvSpPr/>
            <p:nvPr/>
          </p:nvSpPr>
          <p:spPr>
            <a:xfrm>
              <a:off x="6324600" y="2362200"/>
              <a:ext cx="762000" cy="609600"/>
            </a:xfrm>
            <a:prstGeom prst="hep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54%</a:t>
              </a:r>
              <a:endParaRPr lang="en-US" dirty="0">
                <a:solidFill>
                  <a:schemeClr val="tx1"/>
                </a:solidFill>
              </a:endParaRPr>
            </a:p>
          </p:txBody>
        </p:sp>
        <p:sp>
          <p:nvSpPr>
            <p:cNvPr id="48" name="Heptagon 47"/>
            <p:cNvSpPr/>
            <p:nvPr/>
          </p:nvSpPr>
          <p:spPr>
            <a:xfrm>
              <a:off x="7315200" y="2362200"/>
              <a:ext cx="762000" cy="609600"/>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48%</a:t>
              </a:r>
              <a:endParaRPr lang="en-US" dirty="0">
                <a:solidFill>
                  <a:schemeClr val="tx1"/>
                </a:solidFill>
              </a:endParaRPr>
            </a:p>
          </p:txBody>
        </p:sp>
        <p:sp>
          <p:nvSpPr>
            <p:cNvPr id="50" name="Heptagon 49"/>
            <p:cNvSpPr/>
            <p:nvPr/>
          </p:nvSpPr>
          <p:spPr>
            <a:xfrm>
              <a:off x="8153400" y="2362200"/>
              <a:ext cx="762000" cy="609600"/>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60%</a:t>
              </a:r>
              <a:endParaRPr lang="en-US" dirty="0">
                <a:solidFill>
                  <a:schemeClr val="tx1"/>
                </a:solidFill>
              </a:endParaRPr>
            </a:p>
          </p:txBody>
        </p:sp>
        <p:sp>
          <p:nvSpPr>
            <p:cNvPr id="68" name="Rectangle 67"/>
            <p:cNvSpPr/>
            <p:nvPr/>
          </p:nvSpPr>
          <p:spPr>
            <a:xfrm>
              <a:off x="0" y="1295400"/>
              <a:ext cx="2819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28969" y="4330580"/>
            <a:ext cx="9191231" cy="2603620"/>
            <a:chOff x="0" y="3263780"/>
            <a:chExt cx="9191231" cy="2603620"/>
          </a:xfrm>
        </p:grpSpPr>
        <p:grpSp>
          <p:nvGrpSpPr>
            <p:cNvPr id="74" name="Group 73"/>
            <p:cNvGrpSpPr>
              <a:grpSpLocks noChangeAspect="1"/>
            </p:cNvGrpSpPr>
            <p:nvPr/>
          </p:nvGrpSpPr>
          <p:grpSpPr>
            <a:xfrm>
              <a:off x="0" y="3263780"/>
              <a:ext cx="9191231" cy="2603620"/>
              <a:chOff x="281463" y="3208020"/>
              <a:chExt cx="8581075" cy="2430780"/>
            </a:xfrm>
          </p:grpSpPr>
          <p:grpSp>
            <p:nvGrpSpPr>
              <p:cNvPr id="17" name="Group 16"/>
              <p:cNvGrpSpPr>
                <a:grpSpLocks noChangeAspect="1"/>
              </p:cNvGrpSpPr>
              <p:nvPr/>
            </p:nvGrpSpPr>
            <p:grpSpPr>
              <a:xfrm>
                <a:off x="281463" y="3208020"/>
                <a:ext cx="8581075" cy="2430780"/>
                <a:chOff x="671512" y="4572000"/>
                <a:chExt cx="7800975" cy="2209800"/>
              </a:xfrm>
            </p:grpSpPr>
            <p:pic>
              <p:nvPicPr>
                <p:cNvPr id="1026" name="Picture 2"/>
                <p:cNvPicPr>
                  <a:picLocks noChangeAspect="1" noChangeArrowheads="1"/>
                </p:cNvPicPr>
                <p:nvPr/>
              </p:nvPicPr>
              <p:blipFill>
                <a:blip r:embed="rId4" cstate="print"/>
                <a:srcRect/>
                <a:stretch>
                  <a:fillRect/>
                </a:stretch>
              </p:blipFill>
              <p:spPr bwMode="auto">
                <a:xfrm>
                  <a:off x="671512" y="4572000"/>
                  <a:ext cx="7800975" cy="2209800"/>
                </a:xfrm>
                <a:prstGeom prst="rect">
                  <a:avLst/>
                </a:prstGeom>
                <a:noFill/>
                <a:ln w="9525">
                  <a:noFill/>
                  <a:miter lim="800000"/>
                  <a:headEnd/>
                  <a:tailEnd/>
                </a:ln>
              </p:spPr>
            </p:pic>
            <p:sp>
              <p:nvSpPr>
                <p:cNvPr id="10" name="Rectangle 9"/>
                <p:cNvSpPr/>
                <p:nvPr/>
              </p:nvSpPr>
              <p:spPr>
                <a:xfrm>
                  <a:off x="3124200" y="6096000"/>
                  <a:ext cx="685800" cy="152400"/>
                </a:xfrm>
                <a:prstGeom prst="rect">
                  <a:avLst/>
                </a:prstGeom>
                <a:solidFill>
                  <a:srgbClr val="FFFF00">
                    <a:alpha val="1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304800" y="3238500"/>
                <a:ext cx="1219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ptagon 50"/>
              <p:cNvSpPr/>
              <p:nvPr/>
            </p:nvSpPr>
            <p:spPr>
              <a:xfrm>
                <a:off x="2895600" y="4572000"/>
                <a:ext cx="838200" cy="609600"/>
              </a:xfrm>
              <a:prstGeom prst="hep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8.2%</a:t>
                </a:r>
                <a:endParaRPr lang="en-US" dirty="0">
                  <a:solidFill>
                    <a:schemeClr val="tx1"/>
                  </a:solidFill>
                </a:endParaRPr>
              </a:p>
            </p:txBody>
          </p:sp>
          <p:sp>
            <p:nvSpPr>
              <p:cNvPr id="53" name="Rectangle 52"/>
              <p:cNvSpPr/>
              <p:nvPr/>
            </p:nvSpPr>
            <p:spPr>
              <a:xfrm>
                <a:off x="499039" y="4559709"/>
                <a:ext cx="680217" cy="164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ptagon 53"/>
              <p:cNvSpPr/>
              <p:nvPr/>
            </p:nvSpPr>
            <p:spPr>
              <a:xfrm>
                <a:off x="3733800" y="4572000"/>
                <a:ext cx="838200" cy="609600"/>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8.2%</a:t>
                </a:r>
                <a:endParaRPr lang="en-US" dirty="0">
                  <a:solidFill>
                    <a:schemeClr val="tx1"/>
                  </a:solidFill>
                </a:endParaRPr>
              </a:p>
            </p:txBody>
          </p:sp>
          <p:sp>
            <p:nvSpPr>
              <p:cNvPr id="55" name="Heptagon 54"/>
              <p:cNvSpPr/>
              <p:nvPr/>
            </p:nvSpPr>
            <p:spPr>
              <a:xfrm>
                <a:off x="4636653" y="4572000"/>
                <a:ext cx="668810" cy="609600"/>
              </a:xfrm>
              <a:prstGeom prst="hept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rPr>
                  <a:t>7.3%</a:t>
                </a:r>
                <a:endParaRPr lang="en-US" dirty="0">
                  <a:solidFill>
                    <a:schemeClr val="tx1"/>
                  </a:solidFill>
                </a:endParaRPr>
              </a:p>
            </p:txBody>
          </p:sp>
          <p:sp>
            <p:nvSpPr>
              <p:cNvPr id="56" name="Heptagon 55"/>
              <p:cNvSpPr/>
              <p:nvPr/>
            </p:nvSpPr>
            <p:spPr>
              <a:xfrm>
                <a:off x="5334000" y="4572000"/>
                <a:ext cx="838200" cy="609600"/>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rPr>
                  <a:t>8.4%</a:t>
                </a:r>
                <a:endParaRPr lang="en-US" dirty="0">
                  <a:solidFill>
                    <a:schemeClr val="tx1"/>
                  </a:solidFill>
                </a:endParaRPr>
              </a:p>
            </p:txBody>
          </p:sp>
          <p:sp>
            <p:nvSpPr>
              <p:cNvPr id="57" name="Heptagon 56"/>
              <p:cNvSpPr/>
              <p:nvPr/>
            </p:nvSpPr>
            <p:spPr>
              <a:xfrm>
                <a:off x="6172200" y="4572000"/>
                <a:ext cx="838200" cy="609600"/>
              </a:xfrm>
              <a:prstGeom prst="hep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8.2%</a:t>
                </a:r>
                <a:endParaRPr lang="en-US" dirty="0">
                  <a:solidFill>
                    <a:schemeClr val="tx1"/>
                  </a:solidFill>
                </a:endParaRPr>
              </a:p>
            </p:txBody>
          </p:sp>
          <p:sp>
            <p:nvSpPr>
              <p:cNvPr id="59" name="Heptagon 58"/>
              <p:cNvSpPr/>
              <p:nvPr/>
            </p:nvSpPr>
            <p:spPr>
              <a:xfrm>
                <a:off x="7010400" y="4572000"/>
                <a:ext cx="838200" cy="609600"/>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9.8%</a:t>
                </a:r>
                <a:endParaRPr lang="en-US" dirty="0">
                  <a:solidFill>
                    <a:schemeClr val="tx1"/>
                  </a:solidFill>
                </a:endParaRPr>
              </a:p>
            </p:txBody>
          </p:sp>
          <p:sp>
            <p:nvSpPr>
              <p:cNvPr id="60" name="Heptagon 59"/>
              <p:cNvSpPr/>
              <p:nvPr/>
            </p:nvSpPr>
            <p:spPr>
              <a:xfrm>
                <a:off x="7772400" y="4572000"/>
                <a:ext cx="838200" cy="609600"/>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a:t>
                </a:r>
                <a:endParaRPr lang="en-US" dirty="0">
                  <a:solidFill>
                    <a:schemeClr val="tx1"/>
                  </a:solidFill>
                </a:endParaRPr>
              </a:p>
            </p:txBody>
          </p:sp>
          <p:sp>
            <p:nvSpPr>
              <p:cNvPr id="70" name="TextBox 69"/>
              <p:cNvSpPr txBox="1"/>
              <p:nvPr/>
            </p:nvSpPr>
            <p:spPr>
              <a:xfrm>
                <a:off x="2557991" y="3288268"/>
                <a:ext cx="5297745" cy="344814"/>
              </a:xfrm>
              <a:prstGeom prst="rect">
                <a:avLst/>
              </a:prstGeom>
              <a:solidFill>
                <a:schemeClr val="bg1"/>
              </a:solidFill>
            </p:spPr>
            <p:txBody>
              <a:bodyPr wrap="square" rtlCol="0">
                <a:spAutoFit/>
              </a:bodyPr>
              <a:lstStyle/>
              <a:p>
                <a:r>
                  <a:rPr lang="en-US" b="1" dirty="0" smtClean="0">
                    <a:latin typeface="Times New Roman" pitchFamily="18" charset="0"/>
                    <a:cs typeface="Times New Roman" pitchFamily="18" charset="0"/>
                  </a:rPr>
                  <a:t>Percentage Bike/</a:t>
                </a:r>
                <a:r>
                  <a:rPr lang="en-US" b="1" dirty="0" err="1" smtClean="0">
                    <a:latin typeface="Times New Roman" pitchFamily="18" charset="0"/>
                    <a:cs typeface="Times New Roman" pitchFamily="18" charset="0"/>
                  </a:rPr>
                  <a:t>Ped</a:t>
                </a:r>
                <a:r>
                  <a:rPr lang="en-US" b="1" dirty="0" smtClean="0">
                    <a:latin typeface="Times New Roman" pitchFamily="18" charset="0"/>
                    <a:cs typeface="Times New Roman" pitchFamily="18" charset="0"/>
                  </a:rPr>
                  <a:t> Mode Share</a:t>
                </a:r>
                <a:endParaRPr lang="en-US" b="1" dirty="0">
                  <a:latin typeface="Times New Roman" pitchFamily="18" charset="0"/>
                  <a:cs typeface="Times New Roman" pitchFamily="18" charset="0"/>
                </a:endParaRPr>
              </a:p>
            </p:txBody>
          </p:sp>
        </p:grpSp>
        <p:cxnSp>
          <p:nvCxnSpPr>
            <p:cNvPr id="63" name="Straight Connector 62"/>
            <p:cNvCxnSpPr/>
            <p:nvPr/>
          </p:nvCxnSpPr>
          <p:spPr>
            <a:xfrm>
              <a:off x="3657600" y="3720980"/>
              <a:ext cx="2133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1295400" y="5340051"/>
            <a:ext cx="1524000" cy="1200329"/>
          </a:xfrm>
          <a:prstGeom prst="rect">
            <a:avLst/>
          </a:prstGeom>
          <a:solidFill>
            <a:schemeClr val="bg1"/>
          </a:solidFill>
        </p:spPr>
        <p:txBody>
          <a:bodyPr wrap="square" lIns="0" rIns="0" rtlCol="0">
            <a:spAutoFit/>
          </a:bodyPr>
          <a:lstStyle/>
          <a:p>
            <a:r>
              <a:rPr lang="en-US" sz="900" dirty="0" smtClean="0"/>
              <a:t>The percentage of total daily trips taken by a combination of bicycle and walking (non-motorized) modes. Determined from best available data (e.g. model output and/or transportation survey data).</a:t>
            </a:r>
          </a:p>
          <a:p>
            <a:endParaRPr lang="en-US" sz="900" dirty="0"/>
          </a:p>
        </p:txBody>
      </p:sp>
      <p:cxnSp>
        <p:nvCxnSpPr>
          <p:cNvPr id="78" name="Straight Connector 77"/>
          <p:cNvCxnSpPr/>
          <p:nvPr/>
        </p:nvCxnSpPr>
        <p:spPr>
          <a:xfrm>
            <a:off x="3810000" y="2362200"/>
            <a:ext cx="3962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p:cNvSpPr/>
          <p:nvPr/>
        </p:nvSpPr>
        <p:spPr>
          <a:xfrm>
            <a:off x="228600" y="1143000"/>
            <a:ext cx="35052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
            </a:r>
            <a:endParaRPr lang="en-US" dirty="0"/>
          </a:p>
        </p:txBody>
      </p:sp>
      <p:sp>
        <p:nvSpPr>
          <p:cNvPr id="7" name="TextBox 6"/>
          <p:cNvSpPr txBox="1"/>
          <p:nvPr/>
        </p:nvSpPr>
        <p:spPr>
          <a:xfrm>
            <a:off x="1752600" y="76200"/>
            <a:ext cx="5638800" cy="523220"/>
          </a:xfrm>
          <a:prstGeom prst="rect">
            <a:avLst/>
          </a:prstGeom>
          <a:noFill/>
        </p:spPr>
        <p:txBody>
          <a:bodyPr wrap="square" rtlCol="0">
            <a:spAutoFit/>
          </a:bodyPr>
          <a:lstStyle/>
          <a:p>
            <a:pPr algn="ctr"/>
            <a:r>
              <a:rPr lang="en-US" sz="2800" b="1" dirty="0" smtClean="0"/>
              <a:t>Bike Facility Preference and Safety</a:t>
            </a:r>
            <a:endParaRPr lang="en-US" sz="2800" b="1" dirty="0"/>
          </a:p>
        </p:txBody>
      </p:sp>
      <p:pic>
        <p:nvPicPr>
          <p:cNvPr id="1026" name="Picture 2"/>
          <p:cNvPicPr>
            <a:picLocks noChangeAspect="1" noChangeArrowheads="1"/>
          </p:cNvPicPr>
          <p:nvPr/>
        </p:nvPicPr>
        <p:blipFill>
          <a:blip r:embed="rId3" cstate="print">
            <a:lum contrast="-13000"/>
          </a:blip>
          <a:srcRect/>
          <a:stretch>
            <a:fillRect/>
          </a:stretch>
        </p:blipFill>
        <p:spPr bwMode="auto">
          <a:xfrm>
            <a:off x="1371600" y="2057400"/>
            <a:ext cx="6607969" cy="4036219"/>
          </a:xfrm>
          <a:prstGeom prst="rect">
            <a:avLst/>
          </a:prstGeom>
          <a:noFill/>
          <a:ln w="9525">
            <a:noFill/>
            <a:miter lim="800000"/>
            <a:headEnd/>
            <a:tailEnd/>
          </a:ln>
        </p:spPr>
      </p:pic>
      <p:sp>
        <p:nvSpPr>
          <p:cNvPr id="6" name="TextBox 5"/>
          <p:cNvSpPr txBox="1"/>
          <p:nvPr/>
        </p:nvSpPr>
        <p:spPr>
          <a:xfrm>
            <a:off x="457200" y="6400801"/>
            <a:ext cx="8229600" cy="276999"/>
          </a:xfrm>
          <a:prstGeom prst="rect">
            <a:avLst/>
          </a:prstGeom>
          <a:noFill/>
        </p:spPr>
        <p:txBody>
          <a:bodyPr wrap="square" rtlCol="0">
            <a:spAutoFit/>
          </a:bodyPr>
          <a:lstStyle/>
          <a:p>
            <a:r>
              <a:rPr lang="en-US" sz="1200" dirty="0" smtClean="0"/>
              <a:t>Source: Safety &amp; Route Type, Bicyclists’ Injuries and the Cycling Environment, University of British Columbia</a:t>
            </a:r>
            <a:endParaRPr lang="en-US" sz="1200" dirty="0"/>
          </a:p>
        </p:txBody>
      </p:sp>
      <p:sp>
        <p:nvSpPr>
          <p:cNvPr id="8" name="Rectangle 7"/>
          <p:cNvSpPr/>
          <p:nvPr/>
        </p:nvSpPr>
        <p:spPr>
          <a:xfrm>
            <a:off x="914400" y="675382"/>
            <a:ext cx="7620000" cy="1200329"/>
          </a:xfrm>
          <a:prstGeom prst="rect">
            <a:avLst/>
          </a:prstGeom>
          <a:solidFill>
            <a:schemeClr val="bg1"/>
          </a:solidFill>
        </p:spPr>
        <p:txBody>
          <a:bodyPr wrap="square">
            <a:spAutoFit/>
          </a:bodyPr>
          <a:lstStyle/>
          <a:p>
            <a:r>
              <a:rPr lang="en-US" dirty="0" smtClean="0"/>
              <a:t>People riding bikes prefer “more safe” and “high preference” bike-specific facilities. </a:t>
            </a:r>
            <a:r>
              <a:rPr lang="en-US" b="1" dirty="0" smtClean="0"/>
              <a:t>Bike specific facilities include: residential bike routes, residential street bike routes &amp; traffic diverters, cycle track (i.e. separated bikeways or protected bikeways), and bike only paths.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66875" y="1157288"/>
            <a:ext cx="5810250" cy="45434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09725" y="1143000"/>
            <a:ext cx="5924550" cy="4572000"/>
          </a:xfrm>
          <a:prstGeom prst="rect">
            <a:avLst/>
          </a:prstGeom>
          <a:noFill/>
          <a:ln w="9525">
            <a:noFill/>
            <a:miter lim="800000"/>
            <a:headEnd/>
            <a:tailEnd/>
          </a:ln>
        </p:spPr>
      </p:pic>
      <p:sp>
        <p:nvSpPr>
          <p:cNvPr id="3" name="Rectangle 2"/>
          <p:cNvSpPr/>
          <p:nvPr/>
        </p:nvSpPr>
        <p:spPr>
          <a:xfrm>
            <a:off x="2969766" y="6172200"/>
            <a:ext cx="3204467" cy="369332"/>
          </a:xfrm>
          <a:prstGeom prst="rect">
            <a:avLst/>
          </a:prstGeom>
        </p:spPr>
        <p:txBody>
          <a:bodyPr wrap="none">
            <a:spAutoFit/>
          </a:bodyPr>
          <a:lstStyle/>
          <a:p>
            <a:pPr algn="ctr"/>
            <a:r>
              <a:rPr lang="en-US" dirty="0" smtClean="0"/>
              <a:t>Bicycle Mode Share: 1.0 percent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71625" y="1109663"/>
            <a:ext cx="6000750" cy="4638675"/>
          </a:xfrm>
          <a:prstGeom prst="rect">
            <a:avLst/>
          </a:prstGeom>
          <a:noFill/>
          <a:ln w="9525">
            <a:noFill/>
            <a:miter lim="800000"/>
            <a:headEnd/>
            <a:tailEnd/>
          </a:ln>
        </p:spPr>
      </p:pic>
      <p:sp>
        <p:nvSpPr>
          <p:cNvPr id="3" name="TextBox 2"/>
          <p:cNvSpPr txBox="1"/>
          <p:nvPr/>
        </p:nvSpPr>
        <p:spPr>
          <a:xfrm>
            <a:off x="2971800" y="6096000"/>
            <a:ext cx="3200400" cy="369332"/>
          </a:xfrm>
          <a:prstGeom prst="rect">
            <a:avLst/>
          </a:prstGeom>
          <a:noFill/>
        </p:spPr>
        <p:txBody>
          <a:bodyPr wrap="square" rtlCol="0">
            <a:spAutoFit/>
          </a:bodyPr>
          <a:lstStyle/>
          <a:p>
            <a:pPr algn="ctr"/>
            <a:r>
              <a:rPr lang="en-US" dirty="0" smtClean="0"/>
              <a:t>Bicycle Mode Share: 1.8 percent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14488" y="228600"/>
            <a:ext cx="5915025" cy="4572000"/>
          </a:xfrm>
          <a:prstGeom prst="rect">
            <a:avLst/>
          </a:prstGeom>
          <a:noFill/>
          <a:ln w="9525">
            <a:noFill/>
            <a:miter lim="800000"/>
            <a:headEnd/>
            <a:tailEnd/>
          </a:ln>
        </p:spPr>
      </p:pic>
      <p:sp>
        <p:nvSpPr>
          <p:cNvPr id="3" name="Rectangle 2"/>
          <p:cNvSpPr/>
          <p:nvPr/>
        </p:nvSpPr>
        <p:spPr>
          <a:xfrm>
            <a:off x="2969765" y="5257800"/>
            <a:ext cx="3204468" cy="369332"/>
          </a:xfrm>
          <a:prstGeom prst="rect">
            <a:avLst/>
          </a:prstGeom>
        </p:spPr>
        <p:txBody>
          <a:bodyPr wrap="none">
            <a:spAutoFit/>
          </a:bodyPr>
          <a:lstStyle/>
          <a:p>
            <a:pPr algn="ctr"/>
            <a:r>
              <a:rPr lang="en-US" dirty="0" smtClean="0"/>
              <a:t>Bicycle Mode Share: 6.1 percent</a:t>
            </a:r>
            <a:endParaRPr lang="en-US" dirty="0"/>
          </a:p>
        </p:txBody>
      </p:sp>
      <p:sp>
        <p:nvSpPr>
          <p:cNvPr id="4" name="TextBox 3"/>
          <p:cNvSpPr txBox="1"/>
          <p:nvPr/>
        </p:nvSpPr>
        <p:spPr>
          <a:xfrm>
            <a:off x="990600" y="6324600"/>
            <a:ext cx="4519314" cy="307777"/>
          </a:xfrm>
          <a:prstGeom prst="rect">
            <a:avLst/>
          </a:prstGeom>
          <a:noFill/>
        </p:spPr>
        <p:txBody>
          <a:bodyPr wrap="none" rtlCol="0">
            <a:spAutoFit/>
          </a:bodyPr>
          <a:lstStyle/>
          <a:p>
            <a:r>
              <a:rPr lang="en-US" sz="1400" dirty="0" smtClean="0"/>
              <a:t>Portland’s TSP provides for a 25% bike mode share by 2035.</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 y="233366"/>
            <a:ext cx="9220676" cy="6071711"/>
          </a:xfrm>
          <a:prstGeom prst="rect">
            <a:avLst/>
          </a:prstGeom>
          <a:noFill/>
          <a:ln w="9525">
            <a:noFill/>
            <a:miter lim="800000"/>
            <a:headEnd/>
            <a:tailEnd/>
          </a:ln>
        </p:spPr>
      </p:pic>
      <p:sp>
        <p:nvSpPr>
          <p:cNvPr id="5" name="Rectangle 4"/>
          <p:cNvSpPr/>
          <p:nvPr/>
        </p:nvSpPr>
        <p:spPr>
          <a:xfrm>
            <a:off x="0" y="6412468"/>
            <a:ext cx="7315200" cy="369332"/>
          </a:xfrm>
          <a:prstGeom prst="rect">
            <a:avLst/>
          </a:prstGeom>
        </p:spPr>
        <p:txBody>
          <a:bodyPr wrap="square">
            <a:spAutoFit/>
          </a:bodyPr>
          <a:lstStyle/>
          <a:p>
            <a:r>
              <a:rPr lang="en-US" dirty="0" smtClean="0"/>
              <a:t>National Association of City Transportation Officials, December 2017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09601"/>
            <a:ext cx="6019800" cy="461665"/>
          </a:xfrm>
          <a:prstGeom prst="rect">
            <a:avLst/>
          </a:prstGeom>
          <a:noFill/>
        </p:spPr>
        <p:txBody>
          <a:bodyPr wrap="square" rtlCol="0">
            <a:spAutoFit/>
          </a:bodyPr>
          <a:lstStyle/>
          <a:p>
            <a:r>
              <a:rPr lang="en-US" sz="2400" b="1" dirty="0" smtClean="0"/>
              <a:t>What are “All Ages &amp; Abilities” bike facilities? </a:t>
            </a:r>
            <a:endParaRPr lang="en-US" sz="2400" b="1" dirty="0"/>
          </a:p>
        </p:txBody>
      </p:sp>
      <p:sp>
        <p:nvSpPr>
          <p:cNvPr id="3" name="TextBox 2"/>
          <p:cNvSpPr txBox="1"/>
          <p:nvPr/>
        </p:nvSpPr>
        <p:spPr>
          <a:xfrm>
            <a:off x="838200" y="1524000"/>
            <a:ext cx="7315200" cy="4016484"/>
          </a:xfrm>
          <a:prstGeom prst="rect">
            <a:avLst/>
          </a:prstGeom>
          <a:noFill/>
        </p:spPr>
        <p:txBody>
          <a:bodyPr wrap="square" rtlCol="0">
            <a:spAutoFit/>
          </a:bodyPr>
          <a:lstStyle/>
          <a:p>
            <a:pPr marL="633413" indent="-633413"/>
            <a:r>
              <a:rPr lang="en-US" b="1" dirty="0" smtClean="0"/>
              <a:t>Safe</a:t>
            </a:r>
            <a:r>
              <a:rPr lang="en-US" dirty="0" smtClean="0"/>
              <a:t> -  Better bicycle facilities are directly correlated with increased safety for people walking and driving as well.</a:t>
            </a:r>
          </a:p>
          <a:p>
            <a:pPr marL="633413" indent="-633413"/>
            <a:endParaRPr lang="en-US" dirty="0" smtClean="0"/>
          </a:p>
          <a:p>
            <a:pPr marL="457200" indent="-457200"/>
            <a:r>
              <a:rPr lang="en-US" b="1" dirty="0" smtClean="0"/>
              <a:t>Comfortable</a:t>
            </a:r>
            <a:r>
              <a:rPr lang="en-US" dirty="0" smtClean="0"/>
              <a:t> – Bikeways that eliminate stress will attract traditionally under-</a:t>
            </a:r>
          </a:p>
          <a:p>
            <a:pPr marL="581025" indent="-581025"/>
            <a:r>
              <a:rPr lang="en-US" dirty="0" smtClean="0"/>
              <a:t>	represented bicyclists, including women, children, and seniors.</a:t>
            </a:r>
          </a:p>
          <a:p>
            <a:endParaRPr lang="en-US" dirty="0" smtClean="0"/>
          </a:p>
          <a:p>
            <a:pPr marL="581025" indent="-581025"/>
            <a:r>
              <a:rPr lang="en-US" b="1" dirty="0" smtClean="0"/>
              <a:t>Equitable</a:t>
            </a:r>
            <a:r>
              <a:rPr lang="en-US" dirty="0" smtClean="0"/>
              <a:t> - Poor or inadequate infrastructure forces people bicycling to choose between feeling safe and following the rules of the road, and induces wrong-way and sidewalk riding. Where street design provides safe places to ride and manages motor vehicle driver behavior, unsafe bicycling decisions disappear, making ordinary riding safe and legal and reaching more riders.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ngle Business Card1 copy.jpg"/>
          <p:cNvPicPr>
            <a:picLocks noChangeAspect="1"/>
          </p:cNvPicPr>
          <p:nvPr/>
        </p:nvPicPr>
        <p:blipFill>
          <a:blip r:embed="rId3" cstate="print"/>
          <a:stretch>
            <a:fillRect/>
          </a:stretch>
        </p:blipFill>
        <p:spPr>
          <a:xfrm>
            <a:off x="2286000" y="225256"/>
            <a:ext cx="4491476" cy="2746544"/>
          </a:xfrm>
          <a:prstGeom prst="rect">
            <a:avLst/>
          </a:prstGeom>
        </p:spPr>
      </p:pic>
      <p:sp>
        <p:nvSpPr>
          <p:cNvPr id="3" name="TextBox 2"/>
          <p:cNvSpPr txBox="1"/>
          <p:nvPr/>
        </p:nvSpPr>
        <p:spPr>
          <a:xfrm>
            <a:off x="533400" y="3429000"/>
            <a:ext cx="8001000" cy="4727448"/>
          </a:xfrm>
          <a:prstGeom prst="rect">
            <a:avLst/>
          </a:prstGeom>
          <a:noFill/>
        </p:spPr>
        <p:txBody>
          <a:bodyPr wrap="square" rtlCol="0">
            <a:spAutoFit/>
          </a:bodyPr>
          <a:lstStyle/>
          <a:p>
            <a:pPr lvl="0" algn="ctr">
              <a:spcBef>
                <a:spcPct val="20000"/>
              </a:spcBef>
              <a:defRPr/>
            </a:pPr>
            <a:r>
              <a:rPr lang="en-US" sz="2400" dirty="0" smtClean="0"/>
              <a:t>Non-profit organization </a:t>
            </a:r>
          </a:p>
          <a:p>
            <a:pPr lvl="1">
              <a:spcBef>
                <a:spcPct val="20000"/>
              </a:spcBef>
              <a:buFont typeface="Arial" pitchFamily="34" charset="0"/>
              <a:buChar char="•"/>
              <a:defRPr/>
            </a:pPr>
            <a:r>
              <a:rPr lang="en-US" dirty="0" smtClean="0"/>
              <a:t> Cycling club, incorporated in 1986, serving S. Oregon &amp; N. California </a:t>
            </a:r>
          </a:p>
          <a:p>
            <a:pPr lvl="1">
              <a:spcBef>
                <a:spcPct val="20000"/>
              </a:spcBef>
              <a:buFont typeface="Arial" pitchFamily="34" charset="0"/>
              <a:buChar char="•"/>
              <a:defRPr/>
            </a:pPr>
            <a:r>
              <a:rPr lang="en-US" dirty="0" smtClean="0"/>
              <a:t> Membership organization with 225 members</a:t>
            </a:r>
          </a:p>
          <a:p>
            <a:pPr lvl="2">
              <a:spcBef>
                <a:spcPct val="20000"/>
              </a:spcBef>
              <a:buFont typeface="Arial" pitchFamily="34" charset="0"/>
              <a:buChar char="•"/>
              <a:defRPr/>
            </a:pPr>
            <a:r>
              <a:rPr lang="en-US" dirty="0" smtClean="0"/>
              <a:t> roughly 25 percent are Medford residents</a:t>
            </a:r>
          </a:p>
          <a:p>
            <a:pPr lvl="2">
              <a:spcBef>
                <a:spcPct val="20000"/>
              </a:spcBef>
              <a:buFont typeface="Arial" pitchFamily="34" charset="0"/>
              <a:buChar char="•"/>
              <a:defRPr/>
            </a:pPr>
            <a:r>
              <a:rPr lang="en-US" dirty="0" smtClean="0"/>
              <a:t> annual membership fee is $20</a:t>
            </a:r>
          </a:p>
          <a:p>
            <a:pPr marL="1028700" lvl="2" indent="-114300">
              <a:spcBef>
                <a:spcPct val="20000"/>
              </a:spcBef>
              <a:buFont typeface="Arial" pitchFamily="34" charset="0"/>
              <a:buChar char="•"/>
              <a:defRPr/>
            </a:pPr>
            <a:r>
              <a:rPr lang="en-US" dirty="0" smtClean="0"/>
              <a:t>the Club hosts weekly rides at all endurance and pace levels</a:t>
            </a:r>
          </a:p>
          <a:p>
            <a:pPr marL="1028700" lvl="2" indent="-114300">
              <a:spcBef>
                <a:spcPct val="20000"/>
              </a:spcBef>
              <a:buFont typeface="Arial" pitchFamily="34" charset="0"/>
              <a:buChar char="•"/>
              <a:defRPr/>
            </a:pPr>
            <a:endParaRPr lang="en-US" dirty="0" smtClean="0"/>
          </a:p>
          <a:p>
            <a:pPr marL="407988" lvl="2">
              <a:spcBef>
                <a:spcPct val="20000"/>
              </a:spcBef>
              <a:buFont typeface="Arial" pitchFamily="34" charset="0"/>
              <a:buChar char="•"/>
              <a:defRPr/>
            </a:pPr>
            <a:r>
              <a:rPr lang="en-US" dirty="0" smtClean="0"/>
              <a:t> Annual membership events </a:t>
            </a:r>
          </a:p>
          <a:p>
            <a:pPr marL="919163" lvl="3">
              <a:spcBef>
                <a:spcPct val="20000"/>
              </a:spcBef>
              <a:buFont typeface="Arial" pitchFamily="34" charset="0"/>
              <a:buChar char="•"/>
              <a:defRPr/>
            </a:pPr>
            <a:r>
              <a:rPr lang="en-US" dirty="0" smtClean="0"/>
              <a:t> Ice Cream Social</a:t>
            </a:r>
          </a:p>
          <a:p>
            <a:pPr marL="919163" lvl="3">
              <a:spcBef>
                <a:spcPct val="20000"/>
              </a:spcBef>
              <a:buFont typeface="Arial" pitchFamily="34" charset="0"/>
              <a:buChar char="•"/>
              <a:defRPr/>
            </a:pPr>
            <a:r>
              <a:rPr lang="en-US" dirty="0" smtClean="0"/>
              <a:t> BBQ and Bike Wash</a:t>
            </a:r>
          </a:p>
          <a:p>
            <a:pPr marL="919163" lvl="3">
              <a:spcBef>
                <a:spcPct val="20000"/>
              </a:spcBef>
              <a:buFont typeface="Arial" pitchFamily="34" charset="0"/>
              <a:buChar char="•"/>
              <a:defRPr/>
            </a:pPr>
            <a:r>
              <a:rPr lang="en-US" dirty="0" smtClean="0"/>
              <a:t> Holiday party</a:t>
            </a:r>
          </a:p>
          <a:p>
            <a:pPr marL="407988" lvl="3">
              <a:spcBef>
                <a:spcPct val="20000"/>
              </a:spcBef>
              <a:buFont typeface="Arial" pitchFamily="34" charset="0"/>
              <a:buChar char="•"/>
              <a:defRPr/>
            </a:pPr>
            <a:r>
              <a:rPr lang="en-US" dirty="0" smtClean="0"/>
              <a:t> Sponsor Ride of Silence</a:t>
            </a:r>
          </a:p>
          <a:p>
            <a:pPr marL="407988" lvl="3">
              <a:spcBef>
                <a:spcPct val="20000"/>
              </a:spcBef>
              <a:buFont typeface="Arial" pitchFamily="34" charset="0"/>
              <a:buChar char="•"/>
              <a:defRPr/>
            </a:pPr>
            <a:r>
              <a:rPr lang="en-US" dirty="0" smtClean="0"/>
              <a:t> Co-sponsor of the Up and Down Ride (60 – 100 mile ride along the Cascades Siskiyou Scenic Bikeway)	</a:t>
            </a:r>
          </a:p>
        </p:txBody>
      </p:sp>
      <p:pic>
        <p:nvPicPr>
          <p:cNvPr id="4" name="Picture 3" descr="images_clip-art_Steren_Steren_bike_rider_woman copy.jpg"/>
          <p:cNvPicPr>
            <a:picLocks noChangeAspect="1"/>
          </p:cNvPicPr>
          <p:nvPr/>
        </p:nvPicPr>
        <p:blipFill>
          <a:blip r:embed="rId4" cstate="print"/>
          <a:stretch>
            <a:fillRect/>
          </a:stretch>
        </p:blipFill>
        <p:spPr>
          <a:xfrm>
            <a:off x="152400" y="6096000"/>
            <a:ext cx="635000" cy="616585"/>
          </a:xfrm>
          <a:prstGeom prst="rect">
            <a:avLst/>
          </a:prstGeom>
        </p:spPr>
      </p:pic>
      <p:pic>
        <p:nvPicPr>
          <p:cNvPr id="9" name="Picture 8" descr="images_clip-art_Steren_Steren_bike_rider_woman left copy.jpg"/>
          <p:cNvPicPr>
            <a:picLocks noChangeAspect="1"/>
          </p:cNvPicPr>
          <p:nvPr/>
        </p:nvPicPr>
        <p:blipFill>
          <a:blip r:embed="rId5" cstate="print"/>
          <a:stretch>
            <a:fillRect/>
          </a:stretch>
        </p:blipFill>
        <p:spPr>
          <a:xfrm>
            <a:off x="8305800" y="6096000"/>
            <a:ext cx="635000" cy="61658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152400"/>
            <a:ext cx="6477000" cy="461665"/>
          </a:xfrm>
          <a:prstGeom prst="rect">
            <a:avLst/>
          </a:prstGeom>
          <a:noFill/>
        </p:spPr>
        <p:txBody>
          <a:bodyPr wrap="square" rtlCol="0">
            <a:spAutoFit/>
          </a:bodyPr>
          <a:lstStyle/>
          <a:p>
            <a:pPr algn="ctr"/>
            <a:r>
              <a:rPr lang="en-US" sz="2400" b="1" dirty="0" smtClean="0"/>
              <a:t>What is Meant by “All Ages &amp; Abilities?”</a:t>
            </a:r>
            <a:endParaRPr lang="en-US" sz="2400" b="1" dirty="0"/>
          </a:p>
        </p:txBody>
      </p:sp>
      <p:sp>
        <p:nvSpPr>
          <p:cNvPr id="5" name="TextBox 4"/>
          <p:cNvSpPr txBox="1"/>
          <p:nvPr/>
        </p:nvSpPr>
        <p:spPr>
          <a:xfrm>
            <a:off x="381000" y="1128891"/>
            <a:ext cx="8305800" cy="6186309"/>
          </a:xfrm>
          <a:prstGeom prst="rect">
            <a:avLst/>
          </a:prstGeom>
          <a:noFill/>
        </p:spPr>
        <p:txBody>
          <a:bodyPr wrap="square" rtlCol="0">
            <a:spAutoFit/>
          </a:bodyPr>
          <a:lstStyle/>
          <a:p>
            <a:pPr marL="457200" indent="-457200"/>
            <a:r>
              <a:rPr lang="en-US" b="1" dirty="0" smtClean="0"/>
              <a:t>Children</a:t>
            </a:r>
            <a:r>
              <a:rPr lang="en-US" dirty="0" smtClean="0"/>
              <a:t>: School-age children are an essential cycling demographic but face unique risks and often have less ability to detect risks or negotiate conflicts.</a:t>
            </a:r>
          </a:p>
          <a:p>
            <a:pPr marL="457200" indent="-457200"/>
            <a:r>
              <a:rPr lang="en-US" b="1" dirty="0" smtClean="0"/>
              <a:t>Seniors</a:t>
            </a:r>
            <a:r>
              <a:rPr lang="en-US" dirty="0" smtClean="0"/>
              <a:t>: People aged 65 and over are the fastest growing population group in the US, and the only group with a growing number of car-free households. Bikeways need to serve people with lower visual acuity and slower riding speeds.</a:t>
            </a:r>
          </a:p>
          <a:p>
            <a:pPr marL="457200" indent="-457200"/>
            <a:r>
              <a:rPr lang="en-US" b="1" dirty="0" smtClean="0"/>
              <a:t>Women</a:t>
            </a:r>
            <a:r>
              <a:rPr lang="en-US" dirty="0" smtClean="0"/>
              <a:t>: Women are consistently under-represented as a share of total bicyclists, but the share of women riding increases in correlation to better riding facilities. </a:t>
            </a:r>
          </a:p>
          <a:p>
            <a:pPr marL="457200" indent="-457200"/>
            <a:r>
              <a:rPr lang="en-US" b="1" dirty="0" smtClean="0"/>
              <a:t>People Riding Bike Share</a:t>
            </a:r>
            <a:r>
              <a:rPr lang="en-US" dirty="0" smtClean="0"/>
              <a:t>: Bike share users range widely in stress tolerance, but overwhelmingly prefer to ride in high-quality bikeways. All Ages &amp; Abilities  networks are essential to bike share system viability.</a:t>
            </a:r>
          </a:p>
          <a:p>
            <a:r>
              <a:rPr lang="en-US" b="1" dirty="0" smtClean="0"/>
              <a:t>People of Color</a:t>
            </a:r>
          </a:p>
          <a:p>
            <a:pPr marL="457200" indent="-457200"/>
            <a:r>
              <a:rPr lang="en-US" dirty="0" smtClean="0"/>
              <a:t>	While Black and Latino bicyclists make up a rapidly growing segment of the riding population, a recent study found that fewer than 20% of adult Black and Latino bicyclists and non-bicyclists feel comfortable in conventional bicycle lanes; fear of exposure to theft or assault or being a target for enforcement were cited as barriers to bicycling. </a:t>
            </a:r>
          </a:p>
          <a:p>
            <a:r>
              <a:rPr lang="en-US" b="1" dirty="0" smtClean="0"/>
              <a:t>Families</a:t>
            </a:r>
          </a:p>
          <a:p>
            <a:pPr marL="457200" indent="-457200"/>
            <a:r>
              <a:rPr lang="en-US" dirty="0" smtClean="0"/>
              <a:t>	The combination of children, mothers, fathers, grandmothers  grandfathers, aunts, uncles, and cousins create a unique set of challenges but their need for safety is easily understood.</a:t>
            </a:r>
          </a:p>
          <a:p>
            <a:pPr marL="457200" indent="-457200"/>
            <a:endParaRPr lang="en-US" dirty="0" smtClean="0"/>
          </a:p>
          <a:p>
            <a:pPr marL="457200" indent="-457200"/>
            <a:endParaRPr lang="en-US" dirty="0"/>
          </a:p>
        </p:txBody>
      </p:sp>
      <p:sp>
        <p:nvSpPr>
          <p:cNvPr id="8" name="TextBox 7"/>
          <p:cNvSpPr txBox="1"/>
          <p:nvPr/>
        </p:nvSpPr>
        <p:spPr>
          <a:xfrm>
            <a:off x="381000" y="685800"/>
            <a:ext cx="3810000" cy="430887"/>
          </a:xfrm>
          <a:prstGeom prst="rect">
            <a:avLst/>
          </a:prstGeom>
          <a:noFill/>
        </p:spPr>
        <p:txBody>
          <a:bodyPr wrap="square" rtlCol="0">
            <a:spAutoFit/>
          </a:bodyPr>
          <a:lstStyle/>
          <a:p>
            <a:r>
              <a:rPr lang="en-US" sz="2200" dirty="0" smtClean="0"/>
              <a:t>They are </a:t>
            </a:r>
            <a:r>
              <a:rPr lang="en-US" sz="2200" b="1" dirty="0" smtClean="0"/>
              <a:t>PEOPLE</a:t>
            </a:r>
            <a:r>
              <a:rPr lang="en-US" sz="2200" dirty="0" smtClean="0"/>
              <a:t> who are:</a:t>
            </a:r>
            <a:endParaRPr lang="en-US"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
            <a:ext cx="7391400" cy="461665"/>
          </a:xfrm>
          <a:prstGeom prst="rect">
            <a:avLst/>
          </a:prstGeom>
          <a:noFill/>
        </p:spPr>
        <p:txBody>
          <a:bodyPr wrap="square" rtlCol="0">
            <a:spAutoFit/>
          </a:bodyPr>
          <a:lstStyle/>
          <a:p>
            <a:pPr algn="ctr"/>
            <a:r>
              <a:rPr lang="en-US" sz="2400" b="1" dirty="0" smtClean="0"/>
              <a:t>What is Meant by “All Ages &amp; Abilities?” -   continued</a:t>
            </a:r>
            <a:endParaRPr lang="en-US" sz="2400" b="1" dirty="0"/>
          </a:p>
        </p:txBody>
      </p:sp>
      <p:sp>
        <p:nvSpPr>
          <p:cNvPr id="4" name="Rectangle 3"/>
          <p:cNvSpPr/>
          <p:nvPr/>
        </p:nvSpPr>
        <p:spPr>
          <a:xfrm>
            <a:off x="381000" y="990600"/>
            <a:ext cx="8077200" cy="1523494"/>
          </a:xfrm>
          <a:prstGeom prst="rect">
            <a:avLst/>
          </a:prstGeom>
        </p:spPr>
        <p:txBody>
          <a:bodyPr wrap="square">
            <a:spAutoFit/>
          </a:bodyPr>
          <a:lstStyle/>
          <a:p>
            <a:r>
              <a:rPr lang="en-US" b="1" dirty="0" smtClean="0"/>
              <a:t>Low-Income Riders</a:t>
            </a:r>
          </a:p>
          <a:p>
            <a:pPr marL="457200" indent="-457200"/>
            <a:r>
              <a:rPr lang="en-US" dirty="0" smtClean="0"/>
              <a:t>	Low-income bicyclists make up half of all Census-reported commuter bicyclists, relying extensively on bicycles for basic transportation needs like getting to work. An All Ages &amp; Abilities bikeway is often needed to bring safe conditions to the major streets these bicyclists already use on a daily basis.</a:t>
            </a:r>
            <a:endParaRPr lang="en-US" dirty="0"/>
          </a:p>
        </p:txBody>
      </p:sp>
      <p:sp>
        <p:nvSpPr>
          <p:cNvPr id="5" name="Rectangle 4"/>
          <p:cNvSpPr/>
          <p:nvPr/>
        </p:nvSpPr>
        <p:spPr>
          <a:xfrm>
            <a:off x="381000" y="2360475"/>
            <a:ext cx="8077200" cy="1754326"/>
          </a:xfrm>
          <a:prstGeom prst="rect">
            <a:avLst/>
          </a:prstGeom>
        </p:spPr>
        <p:txBody>
          <a:bodyPr wrap="square">
            <a:spAutoFit/>
          </a:bodyPr>
          <a:lstStyle/>
          <a:p>
            <a:r>
              <a:rPr lang="en-US" b="1" dirty="0" smtClean="0"/>
              <a:t>People with Disabilities </a:t>
            </a:r>
          </a:p>
          <a:p>
            <a:pPr marL="457200" indent="-457200"/>
            <a:r>
              <a:rPr lang="en-US" dirty="0" smtClean="0"/>
              <a:t>	People with disabilities may use adaptive bicycles including tricycles and recumbent </a:t>
            </a:r>
            <a:r>
              <a:rPr lang="en-US" dirty="0" err="1" smtClean="0"/>
              <a:t>handcycles</a:t>
            </a:r>
            <a:r>
              <a:rPr lang="en-US" dirty="0" smtClean="0"/>
              <a:t>, which often operate at lower speeds, are lower to the ground, or have a wider envelope than other bicycles. High-comfort bicycling conditions provide mobility, health, and independence, often with a higher standard for bike  infrastructure needed.</a:t>
            </a:r>
            <a:endParaRPr lang="en-US" dirty="0"/>
          </a:p>
        </p:txBody>
      </p:sp>
      <p:sp>
        <p:nvSpPr>
          <p:cNvPr id="6" name="Rectangle 5"/>
          <p:cNvSpPr/>
          <p:nvPr/>
        </p:nvSpPr>
        <p:spPr>
          <a:xfrm>
            <a:off x="381000" y="3962401"/>
            <a:ext cx="8077200" cy="1200329"/>
          </a:xfrm>
          <a:prstGeom prst="rect">
            <a:avLst/>
          </a:prstGeom>
        </p:spPr>
        <p:txBody>
          <a:bodyPr wrap="square">
            <a:spAutoFit/>
          </a:bodyPr>
          <a:lstStyle/>
          <a:p>
            <a:r>
              <a:rPr lang="en-US" b="1" dirty="0" smtClean="0"/>
              <a:t>People Moving Goods or Cargo </a:t>
            </a:r>
          </a:p>
          <a:p>
            <a:pPr marL="457200" indent="-457200"/>
            <a:r>
              <a:rPr lang="en-US" dirty="0" smtClean="0"/>
              <a:t>	Bicycles and tricycles outfitted to carry multiple passengers or cargo, or bicycles pulling trailers, increase the types of trips that can be made by bike, and are not well accommodated by bicycle facilities designed to minimal standards.</a:t>
            </a:r>
            <a:endParaRPr lang="en-US" dirty="0"/>
          </a:p>
        </p:txBody>
      </p:sp>
      <p:sp>
        <p:nvSpPr>
          <p:cNvPr id="7" name="Rectangle 6"/>
          <p:cNvSpPr/>
          <p:nvPr/>
        </p:nvSpPr>
        <p:spPr>
          <a:xfrm>
            <a:off x="381000" y="5029200"/>
            <a:ext cx="7848600" cy="1477328"/>
          </a:xfrm>
          <a:prstGeom prst="rect">
            <a:avLst/>
          </a:prstGeom>
        </p:spPr>
        <p:txBody>
          <a:bodyPr wrap="square">
            <a:spAutoFit/>
          </a:bodyPr>
          <a:lstStyle/>
          <a:p>
            <a:r>
              <a:rPr lang="en-US" b="1" dirty="0" smtClean="0"/>
              <a:t>Confident Cyclists</a:t>
            </a:r>
          </a:p>
          <a:p>
            <a:pPr marL="457200" indent="-457200"/>
            <a:r>
              <a:rPr lang="en-US" dirty="0" smtClean="0"/>
              <a:t>	The small percentage of the bicycling population who are very experienced and comfortable riding in mixed motor vehicle traffic conditions are also accommodated by, and often prefer, All Ages &amp; Abilities facilities, though they may still choose to ride in mixed traffic.</a:t>
            </a:r>
          </a:p>
        </p:txBody>
      </p:sp>
      <p:sp>
        <p:nvSpPr>
          <p:cNvPr id="8" name="Rectangle 7"/>
          <p:cNvSpPr/>
          <p:nvPr/>
        </p:nvSpPr>
        <p:spPr>
          <a:xfrm>
            <a:off x="392322" y="609600"/>
            <a:ext cx="3189078" cy="430887"/>
          </a:xfrm>
          <a:prstGeom prst="rect">
            <a:avLst/>
          </a:prstGeom>
        </p:spPr>
        <p:txBody>
          <a:bodyPr wrap="none">
            <a:spAutoFit/>
          </a:bodyPr>
          <a:lstStyle/>
          <a:p>
            <a:r>
              <a:rPr lang="en-US" sz="2200" dirty="0" smtClean="0"/>
              <a:t>They are </a:t>
            </a:r>
            <a:r>
              <a:rPr lang="en-US" sz="2200" b="1" dirty="0" smtClean="0"/>
              <a:t>PEOPLE</a:t>
            </a:r>
            <a:r>
              <a:rPr lang="en-US" sz="2200" dirty="0" smtClean="0"/>
              <a:t> who are:</a:t>
            </a:r>
            <a:endParaRPr lang="en-US"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6910" y="228600"/>
            <a:ext cx="5125890" cy="461665"/>
          </a:xfrm>
          <a:prstGeom prst="rect">
            <a:avLst/>
          </a:prstGeom>
        </p:spPr>
        <p:txBody>
          <a:bodyPr wrap="none">
            <a:spAutoFit/>
          </a:bodyPr>
          <a:lstStyle/>
          <a:p>
            <a:r>
              <a:rPr lang="en-US" sz="2400" b="1" dirty="0" smtClean="0"/>
              <a:t>The All Ages &amp; Abilities Design Toolbox</a:t>
            </a:r>
            <a:endParaRPr lang="en-US" sz="2400" b="1" dirty="0"/>
          </a:p>
        </p:txBody>
      </p:sp>
      <p:sp>
        <p:nvSpPr>
          <p:cNvPr id="3" name="Rectangle 2"/>
          <p:cNvSpPr/>
          <p:nvPr/>
        </p:nvSpPr>
        <p:spPr>
          <a:xfrm>
            <a:off x="342900" y="1143001"/>
            <a:ext cx="8458200" cy="923330"/>
          </a:xfrm>
          <a:prstGeom prst="rect">
            <a:avLst/>
          </a:prstGeom>
        </p:spPr>
        <p:txBody>
          <a:bodyPr wrap="square">
            <a:spAutoFit/>
          </a:bodyPr>
          <a:lstStyle/>
          <a:p>
            <a:r>
              <a:rPr lang="en-US" dirty="0" smtClean="0"/>
              <a:t>Five major types of bikeway provide for most bike network needs. Each facility type is appropriate as an All Ages &amp; Abilities bikeway in relevant street contexts. The NACTO Urban Bikeway Design Guide provides detailed guidance on bikeway facilities.</a:t>
            </a:r>
            <a:endParaRPr lang="en-US" dirty="0"/>
          </a:p>
        </p:txBody>
      </p:sp>
      <p:sp>
        <p:nvSpPr>
          <p:cNvPr id="4" name="Rectangle 3"/>
          <p:cNvSpPr/>
          <p:nvPr/>
        </p:nvSpPr>
        <p:spPr>
          <a:xfrm>
            <a:off x="685800" y="2743200"/>
            <a:ext cx="3019609" cy="369332"/>
          </a:xfrm>
          <a:prstGeom prst="rect">
            <a:avLst/>
          </a:prstGeom>
        </p:spPr>
        <p:txBody>
          <a:bodyPr wrap="none" anchor="ctr" anchorCtr="1">
            <a:spAutoFit/>
          </a:bodyPr>
          <a:lstStyle/>
          <a:p>
            <a:r>
              <a:rPr lang="en-US" b="1" dirty="0" smtClean="0"/>
              <a:t>1 - Low-Speed Shared Streets</a:t>
            </a:r>
            <a:endParaRPr lang="en-US" b="1" dirty="0"/>
          </a:p>
        </p:txBody>
      </p:sp>
      <p:sp>
        <p:nvSpPr>
          <p:cNvPr id="5" name="Rectangle 4"/>
          <p:cNvSpPr/>
          <p:nvPr/>
        </p:nvSpPr>
        <p:spPr>
          <a:xfrm>
            <a:off x="685802" y="3276600"/>
            <a:ext cx="2247025" cy="369332"/>
          </a:xfrm>
          <a:prstGeom prst="rect">
            <a:avLst/>
          </a:prstGeom>
        </p:spPr>
        <p:txBody>
          <a:bodyPr wrap="none" anchor="ctr" anchorCtr="1">
            <a:spAutoFit/>
          </a:bodyPr>
          <a:lstStyle/>
          <a:p>
            <a:r>
              <a:rPr lang="en-US" b="1" dirty="0" smtClean="0"/>
              <a:t>2 - Bicycle Boulevards</a:t>
            </a:r>
            <a:endParaRPr lang="en-US" b="1" dirty="0"/>
          </a:p>
        </p:txBody>
      </p:sp>
      <p:sp>
        <p:nvSpPr>
          <p:cNvPr id="6" name="Rectangle 5"/>
          <p:cNvSpPr/>
          <p:nvPr/>
        </p:nvSpPr>
        <p:spPr>
          <a:xfrm>
            <a:off x="685801" y="3886200"/>
            <a:ext cx="4141455" cy="369332"/>
          </a:xfrm>
          <a:prstGeom prst="rect">
            <a:avLst/>
          </a:prstGeom>
        </p:spPr>
        <p:txBody>
          <a:bodyPr wrap="none" anchor="ctr" anchorCtr="1">
            <a:spAutoFit/>
          </a:bodyPr>
          <a:lstStyle/>
          <a:p>
            <a:r>
              <a:rPr lang="en-US" b="1" dirty="0" smtClean="0"/>
              <a:t>3 - Buffered &amp; Conventional Bicycle Lanes</a:t>
            </a:r>
            <a:endParaRPr lang="en-US" b="1" dirty="0"/>
          </a:p>
        </p:txBody>
      </p:sp>
      <p:sp>
        <p:nvSpPr>
          <p:cNvPr id="7" name="Rectangle 6"/>
          <p:cNvSpPr/>
          <p:nvPr/>
        </p:nvSpPr>
        <p:spPr>
          <a:xfrm>
            <a:off x="685800" y="4419601"/>
            <a:ext cx="7848600" cy="369332"/>
          </a:xfrm>
          <a:prstGeom prst="rect">
            <a:avLst/>
          </a:prstGeom>
        </p:spPr>
        <p:txBody>
          <a:bodyPr wrap="square">
            <a:spAutoFit/>
          </a:bodyPr>
          <a:lstStyle/>
          <a:p>
            <a:r>
              <a:rPr lang="en-US" b="1" dirty="0" smtClean="0"/>
              <a:t>4 - Protected Bicycle Lanes (also known as Separated Bike Lanes or Cycle Tracks)</a:t>
            </a:r>
            <a:endParaRPr lang="en-US" b="1" dirty="0"/>
          </a:p>
        </p:txBody>
      </p:sp>
      <p:sp>
        <p:nvSpPr>
          <p:cNvPr id="8" name="Rectangle 7"/>
          <p:cNvSpPr/>
          <p:nvPr/>
        </p:nvSpPr>
        <p:spPr>
          <a:xfrm>
            <a:off x="685800" y="5029200"/>
            <a:ext cx="3072380" cy="369332"/>
          </a:xfrm>
          <a:prstGeom prst="rect">
            <a:avLst/>
          </a:prstGeom>
        </p:spPr>
        <p:txBody>
          <a:bodyPr wrap="none">
            <a:spAutoFit/>
          </a:bodyPr>
          <a:lstStyle/>
          <a:p>
            <a:r>
              <a:rPr lang="en-US" b="1" dirty="0" smtClean="0"/>
              <a:t>5 - Shared-Use &amp; Bicycle Paths</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5038" y="468868"/>
            <a:ext cx="3286477" cy="400110"/>
          </a:xfrm>
          <a:prstGeom prst="rect">
            <a:avLst/>
          </a:prstGeom>
        </p:spPr>
        <p:txBody>
          <a:bodyPr wrap="none">
            <a:spAutoFit/>
          </a:bodyPr>
          <a:lstStyle/>
          <a:p>
            <a:r>
              <a:rPr lang="en-US" sz="2000" b="1" dirty="0" smtClean="0"/>
              <a:t>1 - Low-Speed Shared Streets</a:t>
            </a:r>
          </a:p>
        </p:txBody>
      </p:sp>
      <p:pic>
        <p:nvPicPr>
          <p:cNvPr id="37890" name="Picture 2"/>
          <p:cNvPicPr>
            <a:picLocks noChangeAspect="1" noChangeArrowheads="1"/>
          </p:cNvPicPr>
          <p:nvPr/>
        </p:nvPicPr>
        <p:blipFill>
          <a:blip r:embed="rId3" cstate="print"/>
          <a:srcRect/>
          <a:stretch>
            <a:fillRect/>
          </a:stretch>
        </p:blipFill>
        <p:spPr bwMode="auto">
          <a:xfrm>
            <a:off x="916782" y="1219201"/>
            <a:ext cx="7310439" cy="3929063"/>
          </a:xfrm>
          <a:prstGeom prst="rect">
            <a:avLst/>
          </a:prstGeom>
          <a:noFill/>
          <a:ln w="9525">
            <a:noFill/>
            <a:miter lim="800000"/>
            <a:headEnd/>
            <a:tailEnd/>
          </a:ln>
        </p:spPr>
      </p:pic>
      <p:sp>
        <p:nvSpPr>
          <p:cNvPr id="5" name="TextBox 4"/>
          <p:cNvSpPr txBox="1"/>
          <p:nvPr/>
        </p:nvSpPr>
        <p:spPr>
          <a:xfrm>
            <a:off x="990600" y="5257800"/>
            <a:ext cx="7391400" cy="646331"/>
          </a:xfrm>
          <a:prstGeom prst="rect">
            <a:avLst/>
          </a:prstGeom>
          <a:noFill/>
        </p:spPr>
        <p:txBody>
          <a:bodyPr wrap="square" rtlCol="0">
            <a:spAutoFit/>
          </a:bodyPr>
          <a:lstStyle/>
          <a:p>
            <a:pPr>
              <a:buFont typeface="Wingdings" pitchFamily="2" charset="2"/>
              <a:buChar char="§"/>
            </a:pPr>
            <a:r>
              <a:rPr lang="en-US" dirty="0" smtClean="0"/>
              <a:t> Very low operating speeds</a:t>
            </a:r>
          </a:p>
          <a:p>
            <a:pPr>
              <a:buFont typeface="Wingdings" pitchFamily="2" charset="2"/>
              <a:buChar char="§"/>
            </a:pPr>
            <a:r>
              <a:rPr lang="en-US" dirty="0" smtClean="0"/>
              <a:t> Volume of people walking/bicycling  greater than motor vehicle volume</a:t>
            </a:r>
          </a:p>
        </p:txBody>
      </p:sp>
      <p:sp>
        <p:nvSpPr>
          <p:cNvPr id="6" name="TextBox 5"/>
          <p:cNvSpPr txBox="1"/>
          <p:nvPr/>
        </p:nvSpPr>
        <p:spPr>
          <a:xfrm>
            <a:off x="1965994" y="6172200"/>
            <a:ext cx="4815806" cy="369332"/>
          </a:xfrm>
          <a:prstGeom prst="rect">
            <a:avLst/>
          </a:prstGeom>
          <a:noFill/>
        </p:spPr>
        <p:txBody>
          <a:bodyPr wrap="none" rtlCol="0">
            <a:spAutoFit/>
          </a:bodyPr>
          <a:lstStyle/>
          <a:p>
            <a:r>
              <a:rPr lang="en-US" dirty="0" smtClean="0"/>
              <a:t>There are no local examples of this type of street.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152400"/>
            <a:ext cx="5943600" cy="400110"/>
          </a:xfrm>
          <a:prstGeom prst="rect">
            <a:avLst/>
          </a:prstGeom>
        </p:spPr>
        <p:txBody>
          <a:bodyPr wrap="square">
            <a:spAutoFit/>
          </a:bodyPr>
          <a:lstStyle/>
          <a:p>
            <a:r>
              <a:rPr lang="en-US" sz="2000" b="1" dirty="0" smtClean="0"/>
              <a:t>2 - Bicycle Boulevards (or neighborhood greenways) </a:t>
            </a:r>
            <a:endParaRPr lang="en-US" sz="2000" b="1" dirty="0"/>
          </a:p>
        </p:txBody>
      </p:sp>
      <p:pic>
        <p:nvPicPr>
          <p:cNvPr id="38914" name="Picture 2"/>
          <p:cNvPicPr>
            <a:picLocks noChangeAspect="1" noChangeArrowheads="1"/>
          </p:cNvPicPr>
          <p:nvPr/>
        </p:nvPicPr>
        <p:blipFill>
          <a:blip r:embed="rId3" cstate="print"/>
          <a:srcRect/>
          <a:stretch>
            <a:fillRect/>
          </a:stretch>
        </p:blipFill>
        <p:spPr bwMode="auto">
          <a:xfrm>
            <a:off x="976314" y="533400"/>
            <a:ext cx="7191375" cy="4024313"/>
          </a:xfrm>
          <a:prstGeom prst="rect">
            <a:avLst/>
          </a:prstGeom>
          <a:noFill/>
          <a:ln w="9525">
            <a:noFill/>
            <a:miter lim="800000"/>
            <a:headEnd/>
            <a:tailEnd/>
          </a:ln>
        </p:spPr>
      </p:pic>
      <p:sp>
        <p:nvSpPr>
          <p:cNvPr id="5" name="TextBox 4"/>
          <p:cNvSpPr txBox="1"/>
          <p:nvPr/>
        </p:nvSpPr>
        <p:spPr>
          <a:xfrm>
            <a:off x="762000" y="4633912"/>
            <a:ext cx="7010400" cy="1200329"/>
          </a:xfrm>
          <a:prstGeom prst="rect">
            <a:avLst/>
          </a:prstGeom>
          <a:noFill/>
        </p:spPr>
        <p:txBody>
          <a:bodyPr wrap="square" rtlCol="0">
            <a:spAutoFit/>
          </a:bodyPr>
          <a:lstStyle/>
          <a:p>
            <a:pPr>
              <a:buFont typeface="Wingdings" pitchFamily="2" charset="2"/>
              <a:buChar char="§"/>
            </a:pPr>
            <a:r>
              <a:rPr lang="en-US" dirty="0" smtClean="0"/>
              <a:t> Provide continuous comfortable bicycle routes through the local street 	network</a:t>
            </a:r>
          </a:p>
          <a:p>
            <a:pPr>
              <a:buFont typeface="Wingdings" pitchFamily="2" charset="2"/>
              <a:buChar char="§"/>
            </a:pPr>
            <a:r>
              <a:rPr lang="en-US" dirty="0" smtClean="0"/>
              <a:t> Often on narrow streets with no major destinations</a:t>
            </a:r>
          </a:p>
          <a:p>
            <a:pPr>
              <a:buFont typeface="Wingdings" pitchFamily="2" charset="2"/>
              <a:buChar char="§"/>
            </a:pPr>
            <a:r>
              <a:rPr lang="en-US" dirty="0" smtClean="0"/>
              <a:t> Traffic calming and diverting motor vehicle traffic may be needed</a:t>
            </a:r>
          </a:p>
        </p:txBody>
      </p:sp>
      <p:sp>
        <p:nvSpPr>
          <p:cNvPr id="6" name="TextBox 5"/>
          <p:cNvSpPr txBox="1"/>
          <p:nvPr/>
        </p:nvSpPr>
        <p:spPr>
          <a:xfrm>
            <a:off x="1182739" y="6019800"/>
            <a:ext cx="6778522" cy="646331"/>
          </a:xfrm>
          <a:prstGeom prst="rect">
            <a:avLst/>
          </a:prstGeom>
          <a:noFill/>
        </p:spPr>
        <p:txBody>
          <a:bodyPr wrap="none" rtlCol="0">
            <a:spAutoFit/>
          </a:bodyPr>
          <a:lstStyle/>
          <a:p>
            <a:pPr algn="ctr"/>
            <a:r>
              <a:rPr lang="en-US" dirty="0" err="1" smtClean="0"/>
              <a:t>Genesssee</a:t>
            </a:r>
            <a:r>
              <a:rPr lang="en-US" dirty="0" smtClean="0"/>
              <a:t> and Cottage Streets could serve as a bicycle boulevard with</a:t>
            </a:r>
          </a:p>
          <a:p>
            <a:pPr algn="ctr"/>
            <a:r>
              <a:rPr lang="en-US" dirty="0" smtClean="0"/>
              <a:t> speeds reduced to 20 MPH.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2574" y="152400"/>
            <a:ext cx="4594719" cy="400110"/>
          </a:xfrm>
          <a:prstGeom prst="rect">
            <a:avLst/>
          </a:prstGeom>
        </p:spPr>
        <p:txBody>
          <a:bodyPr wrap="none">
            <a:spAutoFit/>
          </a:bodyPr>
          <a:lstStyle/>
          <a:p>
            <a:r>
              <a:rPr lang="en-US" sz="2000" b="1" dirty="0" smtClean="0"/>
              <a:t>3 - Buffered &amp; Conventional Bicycle Lanes</a:t>
            </a:r>
          </a:p>
        </p:txBody>
      </p:sp>
      <p:pic>
        <p:nvPicPr>
          <p:cNvPr id="39938" name="Picture 2"/>
          <p:cNvPicPr>
            <a:picLocks noChangeAspect="1" noChangeArrowheads="1"/>
          </p:cNvPicPr>
          <p:nvPr/>
        </p:nvPicPr>
        <p:blipFill>
          <a:blip r:embed="rId3" cstate="print"/>
          <a:srcRect/>
          <a:stretch>
            <a:fillRect/>
          </a:stretch>
        </p:blipFill>
        <p:spPr bwMode="auto">
          <a:xfrm>
            <a:off x="976314" y="609600"/>
            <a:ext cx="7191375" cy="3952875"/>
          </a:xfrm>
          <a:prstGeom prst="rect">
            <a:avLst/>
          </a:prstGeom>
          <a:noFill/>
          <a:ln w="9525">
            <a:noFill/>
            <a:miter lim="800000"/>
            <a:headEnd/>
            <a:tailEnd/>
          </a:ln>
        </p:spPr>
      </p:pic>
      <p:sp>
        <p:nvSpPr>
          <p:cNvPr id="5" name="TextBox 4"/>
          <p:cNvSpPr txBox="1"/>
          <p:nvPr/>
        </p:nvSpPr>
        <p:spPr>
          <a:xfrm>
            <a:off x="495300" y="4659868"/>
            <a:ext cx="8343900" cy="923330"/>
          </a:xfrm>
          <a:prstGeom prst="rect">
            <a:avLst/>
          </a:prstGeom>
          <a:noFill/>
        </p:spPr>
        <p:txBody>
          <a:bodyPr wrap="square" rtlCol="0">
            <a:spAutoFit/>
          </a:bodyPr>
          <a:lstStyle/>
          <a:p>
            <a:pPr>
              <a:buFont typeface="Wingdings" pitchFamily="2" charset="2"/>
              <a:buChar char="§"/>
            </a:pPr>
            <a:r>
              <a:rPr lang="en-US" dirty="0" smtClean="0"/>
              <a:t> Improve safety and comfort for all users</a:t>
            </a:r>
          </a:p>
          <a:p>
            <a:pPr>
              <a:buFont typeface="Wingdings" pitchFamily="2" charset="2"/>
              <a:buChar char="§"/>
            </a:pPr>
            <a:r>
              <a:rPr lang="en-US" dirty="0" smtClean="0"/>
              <a:t> Suitable where motor vehicle speeds are less than 25 MPH and volumes under 2,500</a:t>
            </a:r>
          </a:p>
          <a:p>
            <a:pPr>
              <a:buFont typeface="Wingdings" pitchFamily="2" charset="2"/>
              <a:buChar char="§"/>
            </a:pPr>
            <a:r>
              <a:rPr lang="en-US" dirty="0" smtClean="0"/>
              <a:t> Buffered bike lanes are almost always higher comfort than conventional bike lanes</a:t>
            </a:r>
          </a:p>
        </p:txBody>
      </p:sp>
      <p:sp>
        <p:nvSpPr>
          <p:cNvPr id="6" name="Rectangle 5"/>
          <p:cNvSpPr/>
          <p:nvPr/>
        </p:nvSpPr>
        <p:spPr>
          <a:xfrm>
            <a:off x="1371600" y="5791200"/>
            <a:ext cx="6705600" cy="923330"/>
          </a:xfrm>
          <a:prstGeom prst="rect">
            <a:avLst/>
          </a:prstGeom>
        </p:spPr>
        <p:txBody>
          <a:bodyPr wrap="square">
            <a:spAutoFit/>
          </a:bodyPr>
          <a:lstStyle/>
          <a:p>
            <a:pPr algn="ctr"/>
            <a:r>
              <a:rPr lang="en-US" dirty="0" err="1" smtClean="0"/>
              <a:t>Jaunipero</a:t>
            </a:r>
            <a:r>
              <a:rPr lang="en-US" dirty="0" smtClean="0"/>
              <a:t> (in SE Medford) is a good example of where conventional bike lanes are appropriately matched with speeds and  traffic volumes.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0"/>
            <a:ext cx="7696200" cy="707886"/>
          </a:xfrm>
          <a:prstGeom prst="rect">
            <a:avLst/>
          </a:prstGeom>
        </p:spPr>
        <p:txBody>
          <a:bodyPr wrap="square">
            <a:spAutoFit/>
          </a:bodyPr>
          <a:lstStyle/>
          <a:p>
            <a:pPr algn="ctr"/>
            <a:r>
              <a:rPr lang="en-US" sz="2000" b="1" dirty="0" smtClean="0"/>
              <a:t>4 - Protected Bicycle Lanes </a:t>
            </a:r>
          </a:p>
          <a:p>
            <a:pPr algn="ctr"/>
            <a:r>
              <a:rPr lang="en-US" sz="2000" b="1" dirty="0" smtClean="0"/>
              <a:t>(also known as Separated Bike Lanes or Cycle Tracks)</a:t>
            </a:r>
            <a:endParaRPr lang="en-US" sz="2000" b="1" dirty="0"/>
          </a:p>
        </p:txBody>
      </p:sp>
      <p:pic>
        <p:nvPicPr>
          <p:cNvPr id="40962" name="Picture 2"/>
          <p:cNvPicPr>
            <a:picLocks noChangeAspect="1" noChangeArrowheads="1"/>
          </p:cNvPicPr>
          <p:nvPr/>
        </p:nvPicPr>
        <p:blipFill>
          <a:blip r:embed="rId3" cstate="print"/>
          <a:srcRect/>
          <a:stretch>
            <a:fillRect/>
          </a:stretch>
        </p:blipFill>
        <p:spPr bwMode="auto">
          <a:xfrm>
            <a:off x="952500" y="685799"/>
            <a:ext cx="7239000" cy="4000500"/>
          </a:xfrm>
          <a:prstGeom prst="rect">
            <a:avLst/>
          </a:prstGeom>
          <a:noFill/>
          <a:ln w="9525">
            <a:noFill/>
            <a:miter lim="800000"/>
            <a:headEnd/>
            <a:tailEnd/>
          </a:ln>
        </p:spPr>
      </p:pic>
      <p:sp>
        <p:nvSpPr>
          <p:cNvPr id="5" name="TextBox 4"/>
          <p:cNvSpPr txBox="1"/>
          <p:nvPr/>
        </p:nvSpPr>
        <p:spPr>
          <a:xfrm>
            <a:off x="876300" y="4724399"/>
            <a:ext cx="8267700" cy="1477328"/>
          </a:xfrm>
          <a:prstGeom prst="rect">
            <a:avLst/>
          </a:prstGeom>
          <a:noFill/>
        </p:spPr>
        <p:txBody>
          <a:bodyPr wrap="square" rtlCol="0">
            <a:spAutoFit/>
          </a:bodyPr>
          <a:lstStyle/>
          <a:p>
            <a:pPr marL="169863" indent="-169863">
              <a:buFont typeface="Wingdings" pitchFamily="2" charset="2"/>
              <a:buChar char="§"/>
            </a:pPr>
            <a:r>
              <a:rPr lang="en-US" dirty="0" smtClean="0"/>
              <a:t>Use a combination of horizontal and vertical separation</a:t>
            </a:r>
          </a:p>
          <a:p>
            <a:pPr marL="169863" indent="-169863">
              <a:buFont typeface="Wingdings" pitchFamily="2" charset="2"/>
              <a:buChar char="§"/>
            </a:pPr>
            <a:r>
              <a:rPr lang="en-US" dirty="0" smtClean="0"/>
              <a:t>Needed when motor vehicle speeds exceed 25 MPH and volumes exceed 6,000 vehicles per day</a:t>
            </a:r>
          </a:p>
          <a:p>
            <a:pPr marL="169863" indent="-169863">
              <a:buFont typeface="Wingdings" pitchFamily="2" charset="2"/>
              <a:buChar char="§"/>
            </a:pPr>
            <a:r>
              <a:rPr lang="en-US" dirty="0" smtClean="0"/>
              <a:t>Robustness of bikeway separation often scales with motor vehicle speeds and volumes</a:t>
            </a:r>
          </a:p>
        </p:txBody>
      </p:sp>
      <p:sp>
        <p:nvSpPr>
          <p:cNvPr id="6" name="Rectangle 5"/>
          <p:cNvSpPr/>
          <p:nvPr/>
        </p:nvSpPr>
        <p:spPr>
          <a:xfrm>
            <a:off x="2133600" y="6172200"/>
            <a:ext cx="4815806" cy="369332"/>
          </a:xfrm>
          <a:prstGeom prst="rect">
            <a:avLst/>
          </a:prstGeom>
        </p:spPr>
        <p:txBody>
          <a:bodyPr wrap="none">
            <a:spAutoFit/>
          </a:bodyPr>
          <a:lstStyle/>
          <a:p>
            <a:pPr marL="169863" indent="-169863"/>
            <a:r>
              <a:rPr lang="en-US" dirty="0" smtClean="0"/>
              <a:t>There are no local examples of this type of street.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6980" y="152400"/>
            <a:ext cx="3399585" cy="400110"/>
          </a:xfrm>
          <a:prstGeom prst="rect">
            <a:avLst/>
          </a:prstGeom>
        </p:spPr>
        <p:txBody>
          <a:bodyPr wrap="none">
            <a:spAutoFit/>
          </a:bodyPr>
          <a:lstStyle/>
          <a:p>
            <a:r>
              <a:rPr lang="en-US" sz="2000" b="1" dirty="0" smtClean="0"/>
              <a:t>5 - Shared-Use &amp; Bicycle Paths</a:t>
            </a:r>
          </a:p>
        </p:txBody>
      </p:sp>
      <p:pic>
        <p:nvPicPr>
          <p:cNvPr id="41986" name="Picture 2"/>
          <p:cNvPicPr>
            <a:picLocks noChangeAspect="1" noChangeArrowheads="1"/>
          </p:cNvPicPr>
          <p:nvPr/>
        </p:nvPicPr>
        <p:blipFill>
          <a:blip r:embed="rId3" cstate="print"/>
          <a:srcRect/>
          <a:stretch>
            <a:fillRect/>
          </a:stretch>
        </p:blipFill>
        <p:spPr bwMode="auto">
          <a:xfrm>
            <a:off x="964407" y="609600"/>
            <a:ext cx="7215188" cy="4071938"/>
          </a:xfrm>
          <a:prstGeom prst="rect">
            <a:avLst/>
          </a:prstGeom>
          <a:noFill/>
          <a:ln w="9525">
            <a:noFill/>
            <a:miter lim="800000"/>
            <a:headEnd/>
            <a:tailEnd/>
          </a:ln>
        </p:spPr>
      </p:pic>
      <p:sp>
        <p:nvSpPr>
          <p:cNvPr id="5" name="TextBox 4"/>
          <p:cNvSpPr txBox="1"/>
          <p:nvPr/>
        </p:nvSpPr>
        <p:spPr>
          <a:xfrm>
            <a:off x="533400" y="4952999"/>
            <a:ext cx="8305800" cy="923330"/>
          </a:xfrm>
          <a:prstGeom prst="rect">
            <a:avLst/>
          </a:prstGeom>
          <a:noFill/>
        </p:spPr>
        <p:txBody>
          <a:bodyPr wrap="square" rtlCol="0">
            <a:spAutoFit/>
          </a:bodyPr>
          <a:lstStyle/>
          <a:p>
            <a:pPr>
              <a:buFont typeface="Wingdings" pitchFamily="2" charset="2"/>
              <a:buChar char="§"/>
            </a:pPr>
            <a:r>
              <a:rPr lang="en-US" dirty="0" smtClean="0"/>
              <a:t> Can serve as the backbone of an on-street All Ages &amp; Abilities network</a:t>
            </a:r>
          </a:p>
          <a:p>
            <a:pPr>
              <a:buFont typeface="Wingdings" pitchFamily="2" charset="2"/>
              <a:buChar char="§"/>
            </a:pPr>
            <a:r>
              <a:rPr lang="en-US" dirty="0" smtClean="0"/>
              <a:t> Usually do not take riders to their destinations</a:t>
            </a:r>
          </a:p>
          <a:p>
            <a:pPr>
              <a:buFont typeface="Wingdings" pitchFamily="2" charset="2"/>
              <a:buChar char="§"/>
            </a:pPr>
            <a:r>
              <a:rPr lang="en-US" dirty="0" smtClean="0"/>
              <a:t> Ideally bicycles should be separated from pedestrians (where volumes are significant)</a:t>
            </a:r>
          </a:p>
        </p:txBody>
      </p:sp>
      <p:sp>
        <p:nvSpPr>
          <p:cNvPr id="6" name="Rectangle 5"/>
          <p:cNvSpPr/>
          <p:nvPr/>
        </p:nvSpPr>
        <p:spPr>
          <a:xfrm>
            <a:off x="990600" y="6096000"/>
            <a:ext cx="7162800" cy="369332"/>
          </a:xfrm>
          <a:prstGeom prst="rect">
            <a:avLst/>
          </a:prstGeom>
        </p:spPr>
        <p:txBody>
          <a:bodyPr wrap="square">
            <a:spAutoFit/>
          </a:bodyPr>
          <a:lstStyle/>
          <a:p>
            <a:pPr algn="ctr"/>
            <a:r>
              <a:rPr lang="en-US" dirty="0" smtClean="0"/>
              <a:t>The Bear Creek Greenway is a good local example of a shared-use path.</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562602" y="304801"/>
            <a:ext cx="2847975" cy="3133725"/>
          </a:xfrm>
          <a:prstGeom prst="rect">
            <a:avLst/>
          </a:prstGeom>
          <a:noFill/>
          <a:ln w="9525">
            <a:noFill/>
            <a:miter lim="800000"/>
            <a:headEnd/>
            <a:tailEnd/>
          </a:ln>
        </p:spPr>
      </p:pic>
      <p:sp>
        <p:nvSpPr>
          <p:cNvPr id="5" name="TextBox 4"/>
          <p:cNvSpPr txBox="1"/>
          <p:nvPr/>
        </p:nvSpPr>
        <p:spPr>
          <a:xfrm>
            <a:off x="685800" y="914401"/>
            <a:ext cx="3733800" cy="2031325"/>
          </a:xfrm>
          <a:prstGeom prst="rect">
            <a:avLst/>
          </a:prstGeom>
          <a:noFill/>
        </p:spPr>
        <p:txBody>
          <a:bodyPr wrap="square" rtlCol="0">
            <a:spAutoFit/>
          </a:bodyPr>
          <a:lstStyle/>
          <a:p>
            <a:r>
              <a:rPr lang="en-US" b="1" dirty="0" smtClean="0"/>
              <a:t>Design</a:t>
            </a:r>
          </a:p>
          <a:p>
            <a:r>
              <a:rPr lang="en-US" dirty="0" smtClean="0"/>
              <a:t>Changing the cross-section of a street in order to provide bike lanes, buffered bike lanes, protected bike lanes, or other dedicated bicycle infrastructure.</a:t>
            </a:r>
          </a:p>
          <a:p>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5486401" y="3352800"/>
            <a:ext cx="3019425" cy="3467100"/>
          </a:xfrm>
          <a:prstGeom prst="rect">
            <a:avLst/>
          </a:prstGeom>
          <a:noFill/>
          <a:ln w="9525">
            <a:noFill/>
            <a:miter lim="800000"/>
            <a:headEnd/>
            <a:tailEnd/>
          </a:ln>
        </p:spPr>
      </p:pic>
      <p:sp>
        <p:nvSpPr>
          <p:cNvPr id="3" name="Rectangle 2"/>
          <p:cNvSpPr/>
          <p:nvPr/>
        </p:nvSpPr>
        <p:spPr>
          <a:xfrm>
            <a:off x="1828800" y="152401"/>
            <a:ext cx="4953000" cy="369332"/>
          </a:xfrm>
          <a:prstGeom prst="rect">
            <a:avLst/>
          </a:prstGeom>
        </p:spPr>
        <p:txBody>
          <a:bodyPr wrap="square">
            <a:spAutoFit/>
          </a:bodyPr>
          <a:lstStyle/>
          <a:p>
            <a:r>
              <a:rPr lang="en-US" dirty="0" smtClean="0"/>
              <a:t>Changing the Street: Design, Operation, Networks</a:t>
            </a:r>
          </a:p>
        </p:txBody>
      </p:sp>
      <p:sp>
        <p:nvSpPr>
          <p:cNvPr id="7" name="TextBox 6"/>
          <p:cNvSpPr txBox="1"/>
          <p:nvPr/>
        </p:nvSpPr>
        <p:spPr>
          <a:xfrm>
            <a:off x="685800" y="3581400"/>
            <a:ext cx="3886200" cy="1754326"/>
          </a:xfrm>
          <a:prstGeom prst="rect">
            <a:avLst/>
          </a:prstGeom>
          <a:noFill/>
        </p:spPr>
        <p:txBody>
          <a:bodyPr wrap="square" rtlCol="0">
            <a:spAutoFit/>
          </a:bodyPr>
          <a:lstStyle/>
          <a:p>
            <a:r>
              <a:rPr lang="en-US" b="1" dirty="0" smtClean="0"/>
              <a:t>Change Operation</a:t>
            </a:r>
          </a:p>
          <a:p>
            <a:r>
              <a:rPr lang="en-US" dirty="0" smtClean="0"/>
              <a:t>Operational changes—such as speed reduction, signalization and other </a:t>
            </a:r>
          </a:p>
          <a:p>
            <a:r>
              <a:rPr lang="en-US" dirty="0" smtClean="0"/>
              <a:t>conflict management, and proactive curbside management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791200" y="1362076"/>
            <a:ext cx="3067051" cy="3438525"/>
          </a:xfrm>
          <a:prstGeom prst="rect">
            <a:avLst/>
          </a:prstGeom>
          <a:noFill/>
          <a:ln w="9525">
            <a:noFill/>
            <a:miter lim="800000"/>
            <a:headEnd/>
            <a:tailEnd/>
          </a:ln>
        </p:spPr>
      </p:pic>
      <p:sp>
        <p:nvSpPr>
          <p:cNvPr id="3" name="Rectangle 2"/>
          <p:cNvSpPr/>
          <p:nvPr/>
        </p:nvSpPr>
        <p:spPr>
          <a:xfrm>
            <a:off x="1524000" y="381001"/>
            <a:ext cx="6096000" cy="369332"/>
          </a:xfrm>
          <a:prstGeom prst="rect">
            <a:avLst/>
          </a:prstGeom>
        </p:spPr>
        <p:txBody>
          <a:bodyPr wrap="square">
            <a:spAutoFit/>
          </a:bodyPr>
          <a:lstStyle/>
          <a:p>
            <a:r>
              <a:rPr lang="en-US" dirty="0" smtClean="0"/>
              <a:t>Changing the Street: Design, Operation, Networks (continued)</a:t>
            </a:r>
          </a:p>
        </p:txBody>
      </p:sp>
      <p:sp>
        <p:nvSpPr>
          <p:cNvPr id="4" name="Rectangle 3"/>
          <p:cNvSpPr/>
          <p:nvPr/>
        </p:nvSpPr>
        <p:spPr>
          <a:xfrm>
            <a:off x="685800" y="1600200"/>
            <a:ext cx="4572000" cy="1477328"/>
          </a:xfrm>
          <a:prstGeom prst="rect">
            <a:avLst/>
          </a:prstGeom>
        </p:spPr>
        <p:txBody>
          <a:bodyPr>
            <a:spAutoFit/>
          </a:bodyPr>
          <a:lstStyle/>
          <a:p>
            <a:r>
              <a:rPr lang="en-US" b="1" dirty="0" smtClean="0"/>
              <a:t>Change the Network</a:t>
            </a:r>
          </a:p>
          <a:p>
            <a:r>
              <a:rPr lang="en-US" dirty="0" smtClean="0"/>
              <a:t>Diverting motor vehicle traffic from a street, changing travel direction, (</a:t>
            </a:r>
            <a:r>
              <a:rPr lang="en-US" dirty="0" err="1" smtClean="0"/>
              <a:t>dis</a:t>
            </a:r>
            <a:r>
              <a:rPr lang="en-US" dirty="0" smtClean="0"/>
              <a:t>)allowing specific types of curbside access, and making other changes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7200"/>
            <a:ext cx="7696200" cy="5447645"/>
          </a:xfrm>
          <a:prstGeom prst="rect">
            <a:avLst/>
          </a:prstGeom>
          <a:noFill/>
        </p:spPr>
        <p:txBody>
          <a:bodyPr wrap="square" rtlCol="0">
            <a:spAutoFit/>
          </a:bodyPr>
          <a:lstStyle/>
          <a:p>
            <a:pPr algn="ctr"/>
            <a:endParaRPr lang="en-US" sz="2400" dirty="0" smtClean="0"/>
          </a:p>
          <a:p>
            <a:pPr algn="ctr"/>
            <a:r>
              <a:rPr lang="en-US" sz="2800" b="1" dirty="0" smtClean="0"/>
              <a:t>The </a:t>
            </a:r>
            <a:r>
              <a:rPr lang="en-US" sz="2800" b="1" dirty="0"/>
              <a:t>Club’s </a:t>
            </a:r>
            <a:r>
              <a:rPr lang="en-US" sz="2800" b="1" dirty="0" smtClean="0"/>
              <a:t>Purpose</a:t>
            </a:r>
          </a:p>
          <a:p>
            <a:r>
              <a:rPr lang="en-US" dirty="0"/>
              <a:t> </a:t>
            </a:r>
          </a:p>
          <a:p>
            <a:pPr lvl="0">
              <a:buFont typeface="Arial" pitchFamily="34" charset="0"/>
              <a:buChar char="•"/>
            </a:pPr>
            <a:r>
              <a:rPr lang="en-US" dirty="0" smtClean="0"/>
              <a:t> </a:t>
            </a:r>
            <a:r>
              <a:rPr lang="en-US" sz="2000" dirty="0" smtClean="0">
                <a:latin typeface="Colonna MT" pitchFamily="82" charset="0"/>
              </a:rPr>
              <a:t>Plan</a:t>
            </a:r>
            <a:r>
              <a:rPr lang="en-US" sz="2000" dirty="0">
                <a:latin typeface="Colonna MT" pitchFamily="82" charset="0"/>
              </a:rPr>
              <a:t>, promote and conduct bicycle rides, tours and special </a:t>
            </a:r>
            <a:r>
              <a:rPr lang="en-US" sz="2000" dirty="0" smtClean="0">
                <a:latin typeface="Colonna MT" pitchFamily="82" charset="0"/>
              </a:rPr>
              <a:t>events.</a:t>
            </a:r>
          </a:p>
          <a:p>
            <a:pPr lvl="0">
              <a:buFont typeface="Arial" pitchFamily="34" charset="0"/>
              <a:buChar char="•"/>
            </a:pPr>
            <a:r>
              <a:rPr lang="en-US" sz="2000" dirty="0">
                <a:latin typeface="Colonna MT" pitchFamily="82" charset="0"/>
              </a:rPr>
              <a:t> </a:t>
            </a:r>
            <a:r>
              <a:rPr lang="en-US" sz="2000" dirty="0" smtClean="0">
                <a:latin typeface="Colonna MT" pitchFamily="82" charset="0"/>
              </a:rPr>
              <a:t>Plan</a:t>
            </a:r>
            <a:r>
              <a:rPr lang="en-US" sz="2000" dirty="0">
                <a:latin typeface="Colonna MT" pitchFamily="82" charset="0"/>
              </a:rPr>
              <a:t>, promote and conduct bicycle safety education </a:t>
            </a:r>
            <a:r>
              <a:rPr lang="en-US" sz="2000" dirty="0" smtClean="0">
                <a:latin typeface="Colonna MT" pitchFamily="82" charset="0"/>
              </a:rPr>
              <a:t>classes</a:t>
            </a:r>
          </a:p>
          <a:p>
            <a:pPr lvl="0">
              <a:buFont typeface="Arial" pitchFamily="34" charset="0"/>
              <a:buChar char="•"/>
            </a:pPr>
            <a:r>
              <a:rPr lang="en-US" sz="2000" dirty="0">
                <a:latin typeface="Colonna MT" pitchFamily="82" charset="0"/>
              </a:rPr>
              <a:t> </a:t>
            </a:r>
            <a:r>
              <a:rPr lang="en-US" sz="2000" dirty="0" smtClean="0">
                <a:latin typeface="Colonna MT" pitchFamily="82" charset="0"/>
              </a:rPr>
              <a:t>Promote </a:t>
            </a:r>
            <a:r>
              <a:rPr lang="en-US" sz="2000" dirty="0">
                <a:latin typeface="Colonna MT" pitchFamily="82" charset="0"/>
              </a:rPr>
              <a:t>cycling as a fun and healthy </a:t>
            </a:r>
            <a:r>
              <a:rPr lang="en-US" sz="2000" dirty="0" smtClean="0">
                <a:latin typeface="Colonna MT" pitchFamily="82" charset="0"/>
              </a:rPr>
              <a:t>activity</a:t>
            </a:r>
          </a:p>
          <a:p>
            <a:pPr lvl="0">
              <a:buFont typeface="Arial" pitchFamily="34" charset="0"/>
              <a:buChar char="•"/>
            </a:pPr>
            <a:r>
              <a:rPr lang="en-US" sz="2000" dirty="0">
                <a:latin typeface="Colonna MT" pitchFamily="82" charset="0"/>
              </a:rPr>
              <a:t> </a:t>
            </a:r>
            <a:r>
              <a:rPr lang="en-US" sz="2000" dirty="0" smtClean="0">
                <a:latin typeface="Colonna MT" pitchFamily="82" charset="0"/>
              </a:rPr>
              <a:t>Promote </a:t>
            </a:r>
            <a:r>
              <a:rPr lang="en-US" sz="2000" dirty="0">
                <a:latin typeface="Colonna MT" pitchFamily="82" charset="0"/>
              </a:rPr>
              <a:t>fellowship among </a:t>
            </a:r>
            <a:r>
              <a:rPr lang="en-US" sz="2000" dirty="0" smtClean="0">
                <a:latin typeface="Colonna MT" pitchFamily="82" charset="0"/>
              </a:rPr>
              <a:t>cyclists</a:t>
            </a:r>
          </a:p>
          <a:p>
            <a:pPr lvl="0">
              <a:buFont typeface="Arial" pitchFamily="34" charset="0"/>
              <a:buChar char="•"/>
            </a:pPr>
            <a:r>
              <a:rPr lang="en-US" sz="2000" dirty="0">
                <a:latin typeface="Colonna MT" pitchFamily="82" charset="0"/>
              </a:rPr>
              <a:t> </a:t>
            </a:r>
            <a:r>
              <a:rPr lang="en-US" sz="2000" dirty="0" smtClean="0">
                <a:latin typeface="Colonna MT" pitchFamily="82" charset="0"/>
              </a:rPr>
              <a:t>Encourage </a:t>
            </a:r>
            <a:r>
              <a:rPr lang="en-US" sz="2000" dirty="0">
                <a:latin typeface="Colonna MT" pitchFamily="82" charset="0"/>
              </a:rPr>
              <a:t>bicycle </a:t>
            </a:r>
            <a:r>
              <a:rPr lang="en-US" sz="2000" dirty="0" smtClean="0">
                <a:latin typeface="Colonna MT" pitchFamily="82" charset="0"/>
              </a:rPr>
              <a:t>commuting</a:t>
            </a:r>
          </a:p>
          <a:p>
            <a:pPr lvl="0">
              <a:buFont typeface="Arial" pitchFamily="34" charset="0"/>
              <a:buChar char="•"/>
            </a:pPr>
            <a:r>
              <a:rPr lang="en-US" sz="2000" dirty="0">
                <a:effectLst>
                  <a:outerShdw blurRad="38100" dist="38100" dir="2700000" algn="tl">
                    <a:srgbClr val="000000">
                      <a:alpha val="43137"/>
                    </a:srgbClr>
                  </a:outerShdw>
                </a:effectLst>
              </a:rPr>
              <a:t> </a:t>
            </a:r>
            <a:r>
              <a:rPr lang="en-US" sz="2000" b="1" dirty="0" smtClean="0"/>
              <a:t>Support </a:t>
            </a:r>
            <a:r>
              <a:rPr lang="en-US" sz="2000" b="1" dirty="0"/>
              <a:t>legislation/ordinances that advance the interests of cycling </a:t>
            </a:r>
            <a:r>
              <a:rPr lang="en-US" sz="2000" b="1" dirty="0" smtClean="0"/>
              <a:t>safety  and enjoyment</a:t>
            </a:r>
          </a:p>
          <a:p>
            <a:pPr lvl="0">
              <a:buFont typeface="Arial" pitchFamily="34" charset="0"/>
              <a:buChar char="•"/>
            </a:pPr>
            <a:r>
              <a:rPr lang="en-US" sz="2000" dirty="0"/>
              <a:t> </a:t>
            </a:r>
            <a:r>
              <a:rPr lang="en-US" sz="2000" dirty="0" smtClean="0">
                <a:latin typeface="Colonna MT" pitchFamily="82" charset="0"/>
              </a:rPr>
              <a:t>Promote </a:t>
            </a:r>
            <a:r>
              <a:rPr lang="en-US" sz="2000" dirty="0">
                <a:latin typeface="Colonna MT" pitchFamily="82" charset="0"/>
              </a:rPr>
              <a:t>awareness of cyclists’ rights and responsibilities on </a:t>
            </a:r>
            <a:r>
              <a:rPr lang="en-US" sz="2000" dirty="0" smtClean="0">
                <a:latin typeface="Colonna MT" pitchFamily="82" charset="0"/>
              </a:rPr>
              <a:t>public  thoroughfares</a:t>
            </a:r>
          </a:p>
          <a:p>
            <a:pPr lvl="0">
              <a:buFont typeface="Arial" pitchFamily="34" charset="0"/>
              <a:buChar char="•"/>
            </a:pPr>
            <a:r>
              <a:rPr lang="en-US" sz="2000" dirty="0">
                <a:latin typeface="Colonna MT" pitchFamily="82" charset="0"/>
              </a:rPr>
              <a:t> </a:t>
            </a:r>
            <a:r>
              <a:rPr lang="en-US" sz="2000" dirty="0" smtClean="0">
                <a:latin typeface="Colonna MT" pitchFamily="82" charset="0"/>
              </a:rPr>
              <a:t>Improve </a:t>
            </a:r>
            <a:r>
              <a:rPr lang="en-US" sz="2000" dirty="0">
                <a:latin typeface="Colonna MT" pitchFamily="82" charset="0"/>
              </a:rPr>
              <a:t>the image of cyclists and cycling within the community at </a:t>
            </a:r>
            <a:r>
              <a:rPr lang="en-US" sz="2000" dirty="0" smtClean="0">
                <a:latin typeface="Colonna MT" pitchFamily="82" charset="0"/>
              </a:rPr>
              <a:t>large</a:t>
            </a:r>
          </a:p>
          <a:p>
            <a:pPr lvl="0">
              <a:buFont typeface="Arial" pitchFamily="34" charset="0"/>
              <a:buChar char="•"/>
            </a:pPr>
            <a:r>
              <a:rPr lang="en-US" sz="2000" dirty="0" smtClean="0">
                <a:latin typeface="Colonna MT" pitchFamily="82" charset="0"/>
              </a:rPr>
              <a:t> Engage </a:t>
            </a:r>
            <a:r>
              <a:rPr lang="en-US" sz="2000" dirty="0">
                <a:latin typeface="Colonna MT" pitchFamily="82" charset="0"/>
              </a:rPr>
              <a:t>in other cycling-related activities as deemed desirable by the </a:t>
            </a:r>
            <a:r>
              <a:rPr lang="en-US" sz="2000" dirty="0" smtClean="0">
                <a:latin typeface="Colonna MT" pitchFamily="82" charset="0"/>
              </a:rPr>
              <a:t>Board of  Directors </a:t>
            </a:r>
            <a:r>
              <a:rPr lang="en-US" sz="2000" dirty="0">
                <a:latin typeface="Colonna MT" pitchFamily="82" charset="0"/>
              </a:rPr>
              <a:t>and the membership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62400" y="533401"/>
            <a:ext cx="1257300" cy="461665"/>
          </a:xfrm>
          <a:prstGeom prst="rect">
            <a:avLst/>
          </a:prstGeom>
          <a:noFill/>
        </p:spPr>
        <p:txBody>
          <a:bodyPr wrap="square" rtlCol="0">
            <a:spAutoFit/>
          </a:bodyPr>
          <a:lstStyle/>
          <a:p>
            <a:r>
              <a:rPr lang="en-US" sz="2400" b="1" dirty="0" smtClean="0"/>
              <a:t>Benefits</a:t>
            </a:r>
            <a:endParaRPr lang="en-US" sz="2400" b="1" dirty="0"/>
          </a:p>
        </p:txBody>
      </p:sp>
      <p:sp>
        <p:nvSpPr>
          <p:cNvPr id="7" name="TextBox 6"/>
          <p:cNvSpPr txBox="1"/>
          <p:nvPr/>
        </p:nvSpPr>
        <p:spPr>
          <a:xfrm>
            <a:off x="685800" y="1295400"/>
            <a:ext cx="7772400" cy="5786199"/>
          </a:xfrm>
          <a:prstGeom prst="rect">
            <a:avLst/>
          </a:prstGeom>
          <a:noFill/>
        </p:spPr>
        <p:txBody>
          <a:bodyPr wrap="square" rtlCol="0">
            <a:spAutoFit/>
          </a:bodyPr>
          <a:lstStyle/>
          <a:p>
            <a:r>
              <a:rPr lang="en-US" dirty="0" smtClean="0"/>
              <a:t>• </a:t>
            </a:r>
            <a:r>
              <a:rPr lang="en-US" b="1" dirty="0" smtClean="0"/>
              <a:t>Community health </a:t>
            </a:r>
          </a:p>
          <a:p>
            <a:pPr marL="461963"/>
            <a:r>
              <a:rPr lang="en-US" sz="1400" dirty="0" smtClean="0"/>
              <a:t>Two -thirds of adults, and nearly one-third of children, are considered overweight or obese.</a:t>
            </a:r>
          </a:p>
          <a:p>
            <a:endParaRPr lang="en-US" dirty="0" smtClean="0"/>
          </a:p>
          <a:p>
            <a:r>
              <a:rPr lang="en-US" dirty="0" smtClean="0"/>
              <a:t>• </a:t>
            </a:r>
            <a:r>
              <a:rPr lang="en-US" b="1" dirty="0" smtClean="0"/>
              <a:t>Improved mobility and reduced motor vehicle congestion</a:t>
            </a:r>
          </a:p>
          <a:p>
            <a:pPr marL="461963"/>
            <a:r>
              <a:rPr lang="en-US" sz="1400" dirty="0" smtClean="0"/>
              <a:t>Gives people who cannot drive, more and cheaper options for getting around independently to meet everyday needs.</a:t>
            </a:r>
          </a:p>
          <a:p>
            <a:endParaRPr lang="en-US" dirty="0" smtClean="0"/>
          </a:p>
          <a:p>
            <a:r>
              <a:rPr lang="en-US" dirty="0" smtClean="0"/>
              <a:t>• </a:t>
            </a:r>
            <a:r>
              <a:rPr lang="en-US" b="1" dirty="0" smtClean="0"/>
              <a:t>Neighborhood livability</a:t>
            </a:r>
          </a:p>
          <a:p>
            <a:pPr marL="461963"/>
            <a:r>
              <a:rPr lang="en-US" sz="1400" dirty="0" smtClean="0"/>
              <a:t>When residents are out on foot or by bike, they interact more with neighbors. Residential streets become calmer and quieter.</a:t>
            </a:r>
          </a:p>
          <a:p>
            <a:endParaRPr lang="en-US" dirty="0" smtClean="0"/>
          </a:p>
          <a:p>
            <a:r>
              <a:rPr lang="en-US" dirty="0" smtClean="0"/>
              <a:t>• </a:t>
            </a:r>
            <a:r>
              <a:rPr lang="en-US" b="1" dirty="0" smtClean="0"/>
              <a:t>More vibrant economy </a:t>
            </a:r>
          </a:p>
          <a:p>
            <a:pPr marL="461963"/>
            <a:r>
              <a:rPr lang="en-US" sz="1400" dirty="0" smtClean="0"/>
              <a:t>Lower transportation costs for individuals and families; increased property values in traffic-calmed neighborhoods; savings to cities from less wear and tear on streets and less demand for roadway improvements and parking lots.</a:t>
            </a:r>
          </a:p>
          <a:p>
            <a:endParaRPr lang="en-US" dirty="0" smtClean="0"/>
          </a:p>
          <a:p>
            <a:r>
              <a:rPr lang="en-US" dirty="0" smtClean="0"/>
              <a:t>• </a:t>
            </a:r>
            <a:r>
              <a:rPr lang="en-US" b="1" dirty="0" smtClean="0"/>
              <a:t>Improved environment</a:t>
            </a:r>
          </a:p>
          <a:p>
            <a:pPr lvl="1"/>
            <a:r>
              <a:rPr lang="en-US" sz="1400" dirty="0" smtClean="0"/>
              <a:t>Reduced air pollution and emissions of greenhouse gases. Other environmental benefits include energy savings; less noise pollution; less water pollution; and even reduced pressure to develop </a:t>
            </a:r>
          </a:p>
          <a:p>
            <a:pPr lvl="1"/>
            <a:r>
              <a:rPr lang="en-US" sz="1400" dirty="0" smtClean="0"/>
              <a:t>agricultural and open space.</a:t>
            </a:r>
          </a:p>
          <a:p>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990601"/>
            <a:ext cx="7848600" cy="4401205"/>
          </a:xfrm>
          <a:prstGeom prst="rect">
            <a:avLst/>
          </a:prstGeom>
          <a:noFill/>
        </p:spPr>
        <p:txBody>
          <a:bodyPr wrap="square" rtlCol="0">
            <a:spAutoFit/>
          </a:bodyPr>
          <a:lstStyle/>
          <a:p>
            <a:pPr>
              <a:buFont typeface="Wingdings" pitchFamily="2" charset="2"/>
              <a:buChar char="§"/>
            </a:pPr>
            <a:r>
              <a:rPr lang="en-US" dirty="0" smtClean="0"/>
              <a:t> </a:t>
            </a:r>
            <a:r>
              <a:rPr lang="en-US" sz="2000" dirty="0" smtClean="0"/>
              <a:t>All Ages and Abilities designs are </a:t>
            </a:r>
            <a:r>
              <a:rPr lang="en-US" sz="2000" b="1" dirty="0" smtClean="0"/>
              <a:t>achievable</a:t>
            </a:r>
          </a:p>
          <a:p>
            <a:pPr>
              <a:buFont typeface="Wingdings" pitchFamily="2" charset="2"/>
              <a:buChar char="§"/>
            </a:pPr>
            <a:endParaRPr lang="en-US" sz="2000" dirty="0" smtClean="0"/>
          </a:p>
          <a:p>
            <a:pPr>
              <a:buFont typeface="Wingdings" pitchFamily="2" charset="2"/>
              <a:buChar char="§"/>
            </a:pPr>
            <a:r>
              <a:rPr lang="en-US" sz="2000" dirty="0" smtClean="0"/>
              <a:t> All Ages and Abilities designs </a:t>
            </a:r>
            <a:r>
              <a:rPr lang="en-US" sz="2000" b="1" dirty="0" smtClean="0"/>
              <a:t>offer multiple approaches</a:t>
            </a:r>
            <a:r>
              <a:rPr lang="en-US" sz="2000" dirty="0" smtClean="0"/>
              <a:t> to creating a safe and convenient bicycle network</a:t>
            </a:r>
          </a:p>
          <a:p>
            <a:endParaRPr lang="en-US" sz="2000" dirty="0" smtClean="0"/>
          </a:p>
          <a:p>
            <a:pPr>
              <a:buFont typeface="Wingdings" pitchFamily="2" charset="2"/>
              <a:buChar char="§"/>
            </a:pPr>
            <a:r>
              <a:rPr lang="en-US" sz="2000" dirty="0" smtClean="0"/>
              <a:t> More of the region’s </a:t>
            </a:r>
            <a:r>
              <a:rPr lang="en-US" sz="2000" b="1" dirty="0" smtClean="0"/>
              <a:t>citizens will bicycle</a:t>
            </a:r>
            <a:r>
              <a:rPr lang="en-US" sz="2000" dirty="0" smtClean="0"/>
              <a:t> with safe and convenient facilities</a:t>
            </a:r>
          </a:p>
          <a:p>
            <a:pPr>
              <a:buFont typeface="Wingdings" pitchFamily="2" charset="2"/>
              <a:buChar char="§"/>
            </a:pPr>
            <a:endParaRPr lang="en-US" sz="2000" dirty="0" smtClean="0"/>
          </a:p>
          <a:p>
            <a:pPr>
              <a:buFont typeface="Wingdings" pitchFamily="2" charset="2"/>
              <a:buChar char="§"/>
            </a:pPr>
            <a:r>
              <a:rPr lang="en-US" sz="2000" dirty="0" smtClean="0"/>
              <a:t> The existing on-street bicycle transportation system is </a:t>
            </a:r>
            <a:r>
              <a:rPr lang="en-US" sz="2000" b="1" dirty="0" smtClean="0"/>
              <a:t>unsafe </a:t>
            </a:r>
            <a:r>
              <a:rPr lang="en-US" sz="2000" dirty="0" smtClean="0"/>
              <a:t>for most adults, youth, disabled, senior, and families </a:t>
            </a:r>
          </a:p>
          <a:p>
            <a:r>
              <a:rPr lang="en-US" sz="2000" dirty="0" smtClean="0"/>
              <a:t> </a:t>
            </a:r>
          </a:p>
          <a:p>
            <a:pPr>
              <a:buFont typeface="Wingdings" pitchFamily="2" charset="2"/>
              <a:buChar char="§"/>
            </a:pPr>
            <a:r>
              <a:rPr lang="en-US" sz="2000" dirty="0" smtClean="0"/>
              <a:t> Though challenges lie ahead, we are confident the </a:t>
            </a:r>
            <a:r>
              <a:rPr lang="en-US" sz="2000" b="1" dirty="0" smtClean="0"/>
              <a:t>region’s</a:t>
            </a:r>
            <a:r>
              <a:rPr lang="en-US" sz="2000" dirty="0" smtClean="0"/>
              <a:t> engineers and planners </a:t>
            </a:r>
            <a:r>
              <a:rPr lang="en-US" sz="2000" b="1" dirty="0" smtClean="0"/>
              <a:t>can design and implement a safe and convenient bicycle network</a:t>
            </a:r>
            <a:endParaRPr lang="en-US" sz="2000" b="1" dirty="0"/>
          </a:p>
        </p:txBody>
      </p:sp>
      <p:sp>
        <p:nvSpPr>
          <p:cNvPr id="5" name="TextBox 4"/>
          <p:cNvSpPr txBox="1"/>
          <p:nvPr/>
        </p:nvSpPr>
        <p:spPr>
          <a:xfrm>
            <a:off x="3657600" y="381001"/>
            <a:ext cx="2057400" cy="523220"/>
          </a:xfrm>
          <a:prstGeom prst="rect">
            <a:avLst/>
          </a:prstGeom>
          <a:noFill/>
        </p:spPr>
        <p:txBody>
          <a:bodyPr wrap="square" rtlCol="0">
            <a:spAutoFit/>
          </a:bodyPr>
          <a:lstStyle/>
          <a:p>
            <a:r>
              <a:rPr lang="en-US" sz="2800" b="1" dirty="0" smtClean="0"/>
              <a:t>Conclusions</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663756"/>
            <a:ext cx="8382000" cy="646331"/>
          </a:xfrm>
          <a:prstGeom prst="rect">
            <a:avLst/>
          </a:prstGeom>
        </p:spPr>
        <p:txBody>
          <a:bodyPr wrap="square">
            <a:spAutoFit/>
          </a:bodyPr>
          <a:lstStyle/>
          <a:p>
            <a:r>
              <a:rPr lang="en-US" dirty="0" smtClean="0"/>
              <a:t>Modify the MTIP project ranking criteria to prioritize projects that include “all ages and abilities” designs. </a:t>
            </a:r>
            <a:endParaRPr lang="en-US" dirty="0"/>
          </a:p>
        </p:txBody>
      </p:sp>
      <p:sp>
        <p:nvSpPr>
          <p:cNvPr id="3" name="TextBox 2"/>
          <p:cNvSpPr txBox="1"/>
          <p:nvPr/>
        </p:nvSpPr>
        <p:spPr>
          <a:xfrm>
            <a:off x="2438400" y="304800"/>
            <a:ext cx="4267200" cy="523220"/>
          </a:xfrm>
          <a:prstGeom prst="rect">
            <a:avLst/>
          </a:prstGeom>
          <a:noFill/>
        </p:spPr>
        <p:txBody>
          <a:bodyPr wrap="square" rtlCol="0">
            <a:spAutoFit/>
          </a:bodyPr>
          <a:lstStyle/>
          <a:p>
            <a:pPr algn="ctr"/>
            <a:r>
              <a:rPr lang="en-US" sz="2800" b="1" dirty="0" smtClean="0"/>
              <a:t>How Can You Help?</a:t>
            </a:r>
            <a:endParaRPr lang="en-US" sz="2800" b="1" dirty="0"/>
          </a:p>
        </p:txBody>
      </p:sp>
      <p:sp>
        <p:nvSpPr>
          <p:cNvPr id="4" name="Rectangle 3"/>
          <p:cNvSpPr/>
          <p:nvPr/>
        </p:nvSpPr>
        <p:spPr>
          <a:xfrm>
            <a:off x="457200" y="1054191"/>
            <a:ext cx="8229600" cy="369332"/>
          </a:xfrm>
          <a:prstGeom prst="rect">
            <a:avLst/>
          </a:prstGeom>
        </p:spPr>
        <p:txBody>
          <a:bodyPr wrap="square">
            <a:spAutoFit/>
          </a:bodyPr>
          <a:lstStyle/>
          <a:p>
            <a:r>
              <a:rPr lang="en-US" dirty="0" smtClean="0"/>
              <a:t>Modify the RTP to reflect a commitment to “all ages and abilities” designs.</a:t>
            </a:r>
          </a:p>
        </p:txBody>
      </p:sp>
      <p:sp>
        <p:nvSpPr>
          <p:cNvPr id="5" name="Rectangle 4"/>
          <p:cNvSpPr/>
          <p:nvPr/>
        </p:nvSpPr>
        <p:spPr>
          <a:xfrm>
            <a:off x="457200" y="1720474"/>
            <a:ext cx="8153400" cy="646331"/>
          </a:xfrm>
          <a:prstGeom prst="rect">
            <a:avLst/>
          </a:prstGeom>
        </p:spPr>
        <p:txBody>
          <a:bodyPr wrap="square">
            <a:spAutoFit/>
          </a:bodyPr>
          <a:lstStyle/>
          <a:p>
            <a:r>
              <a:rPr lang="en-US" dirty="0" smtClean="0"/>
              <a:t>Modify the RVMPO benchmarks to provide for a 10 percent (or higher) mode share for bikes by 2035. </a:t>
            </a:r>
          </a:p>
        </p:txBody>
      </p:sp>
      <p:sp>
        <p:nvSpPr>
          <p:cNvPr id="6" name="TextBox 5"/>
          <p:cNvSpPr txBox="1"/>
          <p:nvPr/>
        </p:nvSpPr>
        <p:spPr>
          <a:xfrm>
            <a:off x="3927945" y="6324600"/>
            <a:ext cx="1288110" cy="369332"/>
          </a:xfrm>
          <a:prstGeom prst="rect">
            <a:avLst/>
          </a:prstGeom>
          <a:noFill/>
        </p:spPr>
        <p:txBody>
          <a:bodyPr wrap="none" rtlCol="0">
            <a:spAutoFit/>
          </a:bodyPr>
          <a:lstStyle/>
          <a:p>
            <a:r>
              <a:rPr lang="en-US" dirty="0" smtClean="0"/>
              <a:t>Thank YOU!</a:t>
            </a:r>
            <a:endParaRPr lang="en-US" dirty="0"/>
          </a:p>
        </p:txBody>
      </p:sp>
      <p:sp>
        <p:nvSpPr>
          <p:cNvPr id="8" name="Rectangle 7"/>
          <p:cNvSpPr/>
          <p:nvPr/>
        </p:nvSpPr>
        <p:spPr>
          <a:xfrm>
            <a:off x="457200" y="3607038"/>
            <a:ext cx="8153400" cy="646331"/>
          </a:xfrm>
          <a:prstGeom prst="rect">
            <a:avLst/>
          </a:prstGeom>
        </p:spPr>
        <p:txBody>
          <a:bodyPr wrap="square">
            <a:spAutoFit/>
          </a:bodyPr>
          <a:lstStyle/>
          <a:p>
            <a:r>
              <a:rPr lang="en-US" dirty="0" smtClean="0"/>
              <a:t>Provide for dedicated  funding for stand-alone “all ages and abilities” bike facilities projects with an emphasis on separated bikeways.</a:t>
            </a:r>
          </a:p>
        </p:txBody>
      </p:sp>
      <p:sp>
        <p:nvSpPr>
          <p:cNvPr id="9" name="TextBox 8"/>
          <p:cNvSpPr txBox="1"/>
          <p:nvPr/>
        </p:nvSpPr>
        <p:spPr>
          <a:xfrm>
            <a:off x="457200" y="4550320"/>
            <a:ext cx="7924800" cy="1477328"/>
          </a:xfrm>
          <a:prstGeom prst="rect">
            <a:avLst/>
          </a:prstGeom>
          <a:noFill/>
        </p:spPr>
        <p:txBody>
          <a:bodyPr wrap="square" rtlCol="0">
            <a:spAutoFit/>
          </a:bodyPr>
          <a:lstStyle/>
          <a:p>
            <a:r>
              <a:rPr lang="en-US" dirty="0" smtClean="0"/>
              <a:t>Reduce the posted speeds:</a:t>
            </a:r>
          </a:p>
          <a:p>
            <a:pPr marL="463550"/>
            <a:r>
              <a:rPr lang="en-US" dirty="0" smtClean="0">
                <a:sym typeface="Wingdings"/>
              </a:rPr>
              <a:t></a:t>
            </a:r>
            <a:r>
              <a:rPr lang="en-US" dirty="0" smtClean="0"/>
              <a:t> On residential streets to 20 MPH (see ORS 810.180(8)</a:t>
            </a:r>
          </a:p>
          <a:p>
            <a:pPr marL="463550"/>
            <a:r>
              <a:rPr lang="en-US" dirty="0" smtClean="0">
                <a:sym typeface="Wingdings"/>
              </a:rPr>
              <a:t></a:t>
            </a:r>
            <a:r>
              <a:rPr lang="en-US" dirty="0" smtClean="0"/>
              <a:t> On all streets with bicycle facilities, that do not conform to the NACTO designs, to a maximum of 20 MPH* (see ORS 810.180(5) - </a:t>
            </a:r>
            <a:r>
              <a:rPr lang="en-US" smtClean="0"/>
              <a:t>as a </a:t>
            </a:r>
            <a:r>
              <a:rPr lang="en-US" dirty="0" smtClean="0"/>
              <a:t>safety measure)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193268"/>
            <a:ext cx="6096000" cy="369332"/>
          </a:xfrm>
          <a:prstGeom prst="rect">
            <a:avLst/>
          </a:prstGeom>
          <a:noFill/>
        </p:spPr>
        <p:txBody>
          <a:bodyPr wrap="square" rtlCol="0">
            <a:spAutoFit/>
          </a:bodyPr>
          <a:lstStyle/>
          <a:p>
            <a:pPr algn="ctr"/>
            <a:r>
              <a:rPr lang="en-US" dirty="0" smtClean="0"/>
              <a:t>Thank You.</a:t>
            </a:r>
            <a:endParaRPr lang="en-US" dirty="0"/>
          </a:p>
        </p:txBody>
      </p:sp>
      <p:sp>
        <p:nvSpPr>
          <p:cNvPr id="4" name="TextBox 3"/>
          <p:cNvSpPr txBox="1"/>
          <p:nvPr/>
        </p:nvSpPr>
        <p:spPr>
          <a:xfrm>
            <a:off x="2286000" y="1752600"/>
            <a:ext cx="4648200" cy="369332"/>
          </a:xfrm>
          <a:prstGeom prst="rect">
            <a:avLst/>
          </a:prstGeom>
          <a:noFill/>
        </p:spPr>
        <p:txBody>
          <a:bodyPr wrap="square" rtlCol="0">
            <a:spAutoFit/>
          </a:bodyPr>
          <a:lstStyle/>
          <a:p>
            <a:pPr algn="ctr"/>
            <a:r>
              <a:rPr lang="en-US" b="1" dirty="0" smtClean="0"/>
              <a:t>The End</a:t>
            </a:r>
            <a:endParaRPr lang="en-US" b="1" dirty="0"/>
          </a:p>
        </p:txBody>
      </p:sp>
      <p:pic>
        <p:nvPicPr>
          <p:cNvPr id="5" name="Picture 4" descr="single Business Card1 copy.jpg"/>
          <p:cNvPicPr>
            <a:picLocks noChangeAspect="1"/>
          </p:cNvPicPr>
          <p:nvPr/>
        </p:nvPicPr>
        <p:blipFill>
          <a:blip r:embed="rId2" cstate="print"/>
          <a:stretch>
            <a:fillRect/>
          </a:stretch>
        </p:blipFill>
        <p:spPr>
          <a:xfrm>
            <a:off x="2944653" y="2433875"/>
            <a:ext cx="3254693" cy="1990249"/>
          </a:xfrm>
          <a:prstGeom prst="rect">
            <a:avLst/>
          </a:prstGeom>
        </p:spPr>
      </p:pic>
      <p:sp>
        <p:nvSpPr>
          <p:cNvPr id="6" name="TextBox 5"/>
          <p:cNvSpPr txBox="1"/>
          <p:nvPr/>
        </p:nvSpPr>
        <p:spPr>
          <a:xfrm>
            <a:off x="2514600" y="4038600"/>
            <a:ext cx="4114800" cy="369332"/>
          </a:xfrm>
          <a:prstGeom prst="rect">
            <a:avLst/>
          </a:prstGeom>
          <a:solidFill>
            <a:schemeClr val="bg1"/>
          </a:solidFill>
        </p:spPr>
        <p:txBody>
          <a:bodyPr wrap="square" rtlCol="0">
            <a:spAutoFit/>
          </a:bodyPr>
          <a:lstStyle/>
          <a:p>
            <a:endParaRPr lang="en-US" dirty="0"/>
          </a:p>
        </p:txBody>
      </p:sp>
      <p:sp>
        <p:nvSpPr>
          <p:cNvPr id="2" name="TextBox 1"/>
          <p:cNvSpPr txBox="1"/>
          <p:nvPr/>
        </p:nvSpPr>
        <p:spPr>
          <a:xfrm>
            <a:off x="2819400" y="4114800"/>
            <a:ext cx="3505200" cy="369332"/>
          </a:xfrm>
          <a:prstGeom prst="rect">
            <a:avLst/>
          </a:prstGeom>
          <a:noFill/>
        </p:spPr>
        <p:txBody>
          <a:bodyPr wrap="square" rtlCol="0">
            <a:spAutoFit/>
          </a:bodyPr>
          <a:lstStyle/>
          <a:p>
            <a:r>
              <a:rPr lang="en-US" dirty="0" smtClean="0">
                <a:hlinkClick r:id="rId3" action="ppaction://hlinkfile"/>
              </a:rPr>
              <a:t>Return To Siskiyou Velo Homepage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923330"/>
          </a:xfrm>
          <a:prstGeom prst="rect">
            <a:avLst/>
          </a:prstGeom>
        </p:spPr>
        <p:txBody>
          <a:bodyPr>
            <a:spAutoFit/>
          </a:bodyPr>
          <a:lstStyle/>
          <a:p>
            <a:r>
              <a:rPr lang="en-US" dirty="0" smtClean="0">
                <a:hlinkClick r:id="rId2"/>
              </a:rPr>
              <a:t>https://medford.maps.arcgis.com/apps/webappviewer/index.html?id=b5009c630eeb4d6b97a96d98b8b6420e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838200" y="3200400"/>
            <a:ext cx="10591800" cy="2895600"/>
          </a:xfrm>
          <a:prstGeom prst="rect">
            <a:avLst/>
          </a:prstGeom>
          <a:noFill/>
          <a:ln w="9525">
            <a:noFill/>
            <a:miter lim="800000"/>
            <a:headEnd/>
            <a:tailEnd/>
          </a:ln>
        </p:spPr>
      </p:pic>
      <p:sp>
        <p:nvSpPr>
          <p:cNvPr id="7" name="TextBox 6"/>
          <p:cNvSpPr txBox="1"/>
          <p:nvPr/>
        </p:nvSpPr>
        <p:spPr>
          <a:xfrm>
            <a:off x="3200400" y="457201"/>
            <a:ext cx="2819400" cy="861774"/>
          </a:xfrm>
          <a:prstGeom prst="rect">
            <a:avLst/>
          </a:prstGeom>
          <a:noFill/>
        </p:spPr>
        <p:txBody>
          <a:bodyPr wrap="square" rtlCol="0">
            <a:spAutoFit/>
          </a:bodyPr>
          <a:lstStyle/>
          <a:p>
            <a:pPr algn="ctr"/>
            <a:r>
              <a:rPr lang="en-US" sz="3200" b="1" dirty="0" smtClean="0"/>
              <a:t>Who Bicycles?</a:t>
            </a:r>
          </a:p>
          <a:p>
            <a:pPr algn="ctr"/>
            <a:endParaRPr lang="en-US" dirty="0"/>
          </a:p>
        </p:txBody>
      </p:sp>
      <p:sp>
        <p:nvSpPr>
          <p:cNvPr id="10" name="TextBox 9"/>
          <p:cNvSpPr txBox="1"/>
          <p:nvPr/>
        </p:nvSpPr>
        <p:spPr>
          <a:xfrm>
            <a:off x="609600" y="1371601"/>
            <a:ext cx="7924800" cy="1600438"/>
          </a:xfrm>
          <a:prstGeom prst="rect">
            <a:avLst/>
          </a:prstGeom>
          <a:noFill/>
        </p:spPr>
        <p:txBody>
          <a:bodyPr wrap="square" rtlCol="0">
            <a:spAutoFit/>
          </a:bodyPr>
          <a:lstStyle/>
          <a:p>
            <a:r>
              <a:rPr lang="en-US" sz="2000" dirty="0" smtClean="0"/>
              <a:t>Nationwide studies, including one in Portland, have found that the majority of citizens are “interested in cycling but concerned.” </a:t>
            </a:r>
            <a:r>
              <a:rPr lang="en-US" sz="2000" b="1" dirty="0" smtClean="0"/>
              <a:t>They are concerned about their SAFETY and, more particularly, afraid to share the road with motor vehicles. </a:t>
            </a:r>
          </a:p>
          <a:p>
            <a:endParaRPr lang="en-US" dirty="0"/>
          </a:p>
        </p:txBody>
      </p:sp>
      <p:sp>
        <p:nvSpPr>
          <p:cNvPr id="8" name="TextBox 7"/>
          <p:cNvSpPr txBox="1"/>
          <p:nvPr/>
        </p:nvSpPr>
        <p:spPr>
          <a:xfrm>
            <a:off x="609600" y="6553201"/>
            <a:ext cx="7391400" cy="276999"/>
          </a:xfrm>
          <a:prstGeom prst="rect">
            <a:avLst/>
          </a:prstGeom>
          <a:noFill/>
        </p:spPr>
        <p:txBody>
          <a:bodyPr wrap="square" rtlCol="0">
            <a:spAutoFit/>
          </a:bodyPr>
          <a:lstStyle/>
          <a:p>
            <a:r>
              <a:rPr lang="en-US" sz="1200" dirty="0" smtClean="0"/>
              <a:t>Source:  Four Types of Cyclists, Roger Geller,  2006</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228601"/>
            <a:ext cx="4953000" cy="523220"/>
          </a:xfrm>
          <a:prstGeom prst="rect">
            <a:avLst/>
          </a:prstGeom>
          <a:noFill/>
        </p:spPr>
        <p:txBody>
          <a:bodyPr wrap="square" rtlCol="0">
            <a:spAutoFit/>
          </a:bodyPr>
          <a:lstStyle/>
          <a:p>
            <a:pPr algn="ctr"/>
            <a:r>
              <a:rPr lang="en-US" sz="2800" b="1" dirty="0" smtClean="0"/>
              <a:t>Who Rides Bicycles in Medford </a:t>
            </a:r>
            <a:endParaRPr lang="en-US" sz="2800" b="1" dirty="0"/>
          </a:p>
        </p:txBody>
      </p:sp>
      <p:grpSp>
        <p:nvGrpSpPr>
          <p:cNvPr id="10" name="Group 9"/>
          <p:cNvGrpSpPr/>
          <p:nvPr/>
        </p:nvGrpSpPr>
        <p:grpSpPr>
          <a:xfrm>
            <a:off x="-271411" y="685800"/>
            <a:ext cx="9263010" cy="6000929"/>
            <a:chOff x="1828800" y="1921136"/>
            <a:chExt cx="5888628" cy="3634323"/>
          </a:xfrm>
        </p:grpSpPr>
        <p:pic>
          <p:nvPicPr>
            <p:cNvPr id="2" name="Picture 1"/>
            <p:cNvPicPr/>
            <p:nvPr/>
          </p:nvPicPr>
          <p:blipFill>
            <a:blip r:embed="rId3" cstate="print"/>
            <a:srcRect/>
            <a:stretch>
              <a:fillRect/>
            </a:stretch>
          </p:blipFill>
          <p:spPr bwMode="auto">
            <a:xfrm>
              <a:off x="1828800" y="1921136"/>
              <a:ext cx="5486400" cy="3184264"/>
            </a:xfrm>
            <a:prstGeom prst="rect">
              <a:avLst/>
            </a:prstGeom>
            <a:noFill/>
            <a:ln w="9525">
              <a:noFill/>
              <a:miter lim="800000"/>
              <a:headEnd/>
              <a:tailEnd/>
            </a:ln>
          </p:spPr>
        </p:pic>
        <p:sp>
          <p:nvSpPr>
            <p:cNvPr id="4" name="Oval 3"/>
            <p:cNvSpPr/>
            <p:nvPr/>
          </p:nvSpPr>
          <p:spPr>
            <a:xfrm>
              <a:off x="2071553" y="3193969"/>
              <a:ext cx="5452110" cy="1680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76654" y="4828508"/>
              <a:ext cx="1840774" cy="726951"/>
            </a:xfrm>
            <a:prstGeom prst="rect">
              <a:avLst/>
            </a:prstGeom>
            <a:solidFill>
              <a:schemeClr val="bg1"/>
            </a:solidFill>
          </p:spPr>
          <p:txBody>
            <a:bodyPr wrap="square" rtlCol="0">
              <a:spAutoFit/>
            </a:bodyPr>
            <a:lstStyle/>
            <a:p>
              <a:r>
                <a:rPr lang="en-US" b="1" dirty="0" smtClean="0"/>
                <a:t>The City’s survey found that almost 60 percent of Medford residents ride bikes. </a:t>
              </a:r>
              <a:endParaRPr lang="en-US" b="1" dirty="0"/>
            </a:p>
          </p:txBody>
        </p:sp>
        <p:cxnSp>
          <p:nvCxnSpPr>
            <p:cNvPr id="7" name="Straight Arrow Connector 6"/>
            <p:cNvCxnSpPr/>
            <p:nvPr/>
          </p:nvCxnSpPr>
          <p:spPr>
            <a:xfrm>
              <a:off x="6700159" y="4643912"/>
              <a:ext cx="89262" cy="230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0" y="5788223"/>
            <a:ext cx="6286500" cy="307777"/>
          </a:xfrm>
          <a:prstGeom prst="rect">
            <a:avLst/>
          </a:prstGeom>
          <a:noFill/>
        </p:spPr>
        <p:txBody>
          <a:bodyPr wrap="square" rtlCol="0">
            <a:spAutoFit/>
          </a:bodyPr>
          <a:lstStyle/>
          <a:p>
            <a:r>
              <a:rPr lang="en-US" sz="1400" dirty="0" smtClean="0"/>
              <a:t>Source: Summary of Medford Transportation Survey, City of Medford, August 2017 </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22487"/>
            <a:ext cx="7086600" cy="5324535"/>
          </a:xfrm>
          <a:prstGeom prst="rect">
            <a:avLst/>
          </a:prstGeom>
          <a:noFill/>
        </p:spPr>
        <p:txBody>
          <a:bodyPr wrap="square" rtlCol="0">
            <a:spAutoFit/>
          </a:bodyPr>
          <a:lstStyle/>
          <a:p>
            <a:r>
              <a:rPr lang="en-US" sz="2000" dirty="0" smtClean="0"/>
              <a:t>The City is faced with the same challenge as posed by the Oregon Transportation Planning Rule (TPR) when the Rule was first adopted in 1991. The TPR </a:t>
            </a:r>
            <a:r>
              <a:rPr lang="en-US" sz="2000" b="1" u="sng" dirty="0" smtClean="0"/>
              <a:t>requires</a:t>
            </a:r>
            <a:r>
              <a:rPr lang="en-US" sz="2000" dirty="0" smtClean="0"/>
              <a:t> the City to:</a:t>
            </a:r>
          </a:p>
          <a:p>
            <a:pPr marL="342900" indent="-342900"/>
            <a:endParaRPr lang="en-US" sz="2000" dirty="0"/>
          </a:p>
          <a:p>
            <a:pPr marL="349250" indent="-349250"/>
            <a:r>
              <a:rPr lang="en-US" sz="2000" dirty="0" smtClean="0"/>
              <a:t> 	OAR 660-12-0020(3</a:t>
            </a:r>
            <a:r>
              <a:rPr lang="en-US" sz="2000" dirty="0"/>
              <a:t>) </a:t>
            </a:r>
            <a:r>
              <a:rPr lang="en-US" sz="2000" dirty="0">
                <a:latin typeface="Colonna MT" pitchFamily="82" charset="0"/>
              </a:rPr>
              <a:t>“provide safe and convenient vehicular circulation and to enhance, </a:t>
            </a:r>
            <a:r>
              <a:rPr lang="en-US" sz="1900" b="1" u="sng" dirty="0"/>
              <a:t>promote and facilitate safe and convenient pedestrian and bicycle travel</a:t>
            </a:r>
            <a:r>
              <a:rPr lang="en-US" sz="1900" dirty="0"/>
              <a:t> </a:t>
            </a:r>
            <a:r>
              <a:rPr lang="en-US" sz="2000" dirty="0">
                <a:latin typeface="Colonna MT" pitchFamily="82" charset="0"/>
              </a:rPr>
              <a:t>by planning a well-connected network of streets and supporting improvements for all travel modes</a:t>
            </a:r>
            <a:r>
              <a:rPr lang="en-US" sz="2000" dirty="0" smtClean="0">
                <a:latin typeface="Colonna MT" pitchFamily="82" charset="0"/>
              </a:rPr>
              <a:t>.”</a:t>
            </a:r>
          </a:p>
          <a:p>
            <a:pPr marL="349250" indent="-349250"/>
            <a:endParaRPr lang="en-US" sz="2000" dirty="0" smtClean="0"/>
          </a:p>
          <a:p>
            <a:pPr marL="349250" indent="-349250"/>
            <a:r>
              <a:rPr lang="en-US" sz="2000" dirty="0" smtClean="0"/>
              <a:t>	OAR 660-12-0000(3)c </a:t>
            </a:r>
            <a:r>
              <a:rPr lang="en-US" sz="2000" dirty="0" smtClean="0">
                <a:latin typeface="Colonna MT" pitchFamily="82" charset="0"/>
              </a:rPr>
              <a:t>“Within metropolitan areas, coordinated land use and transportation plans are intended to improve livability and accessibility by promoting changes in the transportation system and land use patterns.</a:t>
            </a:r>
            <a:r>
              <a:rPr lang="en-US" sz="2000" b="1" dirty="0" smtClean="0">
                <a:latin typeface="Colonna MT" pitchFamily="82" charset="0"/>
              </a:rPr>
              <a:t> </a:t>
            </a:r>
            <a:r>
              <a:rPr lang="en-US" sz="1900" b="1" u="sng" dirty="0" smtClean="0"/>
              <a:t>A key outcome of this effort is a reduction in reliance on single occupant automobile use</a:t>
            </a:r>
            <a:r>
              <a:rPr lang="en-US" sz="1900" dirty="0" smtClean="0"/>
              <a:t>, </a:t>
            </a:r>
            <a:r>
              <a:rPr lang="en-US" sz="2000" dirty="0" smtClean="0">
                <a:latin typeface="Colonna MT" pitchFamily="82" charset="0"/>
              </a:rPr>
              <a:t>particularly during peak periods.“ </a:t>
            </a:r>
          </a:p>
          <a:p>
            <a:endParaRPr lang="en-US" sz="2000" dirty="0"/>
          </a:p>
        </p:txBody>
      </p:sp>
      <p:sp>
        <p:nvSpPr>
          <p:cNvPr id="3" name="TextBox 2"/>
          <p:cNvSpPr txBox="1"/>
          <p:nvPr/>
        </p:nvSpPr>
        <p:spPr>
          <a:xfrm>
            <a:off x="1676400" y="304800"/>
            <a:ext cx="5715000" cy="461665"/>
          </a:xfrm>
          <a:prstGeom prst="rect">
            <a:avLst/>
          </a:prstGeom>
          <a:noFill/>
        </p:spPr>
        <p:txBody>
          <a:bodyPr wrap="square" rtlCol="0">
            <a:spAutoFit/>
          </a:bodyPr>
          <a:lstStyle/>
          <a:p>
            <a:pPr algn="ctr"/>
            <a:r>
              <a:rPr lang="en-US" sz="2400" b="1" dirty="0" smtClean="0"/>
              <a:t>The Oregon Transportation Planning Rule</a:t>
            </a:r>
          </a:p>
        </p:txBody>
      </p:sp>
      <p:sp>
        <p:nvSpPr>
          <p:cNvPr id="4" name="TextBox 3"/>
          <p:cNvSpPr txBox="1"/>
          <p:nvPr/>
        </p:nvSpPr>
        <p:spPr>
          <a:xfrm>
            <a:off x="2819400" y="762001"/>
            <a:ext cx="3429000" cy="369332"/>
          </a:xfrm>
          <a:prstGeom prst="rect">
            <a:avLst/>
          </a:prstGeom>
          <a:noFill/>
        </p:spPr>
        <p:txBody>
          <a:bodyPr wrap="square" rtlCol="0">
            <a:spAutoFit/>
          </a:bodyPr>
          <a:lstStyle/>
          <a:p>
            <a:pPr algn="ctr"/>
            <a:r>
              <a:rPr lang="en-US" dirty="0" smtClean="0"/>
              <a:t>Oregon Administrative Rules (OAR)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ike Operating Space w_ text.jpg"/>
          <p:cNvPicPr>
            <a:picLocks noChangeAspect="1"/>
          </p:cNvPicPr>
          <p:nvPr/>
        </p:nvPicPr>
        <p:blipFill>
          <a:blip r:embed="rId3" cstate="print"/>
          <a:stretch>
            <a:fillRect/>
          </a:stretch>
        </p:blipFill>
        <p:spPr>
          <a:xfrm>
            <a:off x="6172198" y="533399"/>
            <a:ext cx="2369344" cy="5691188"/>
          </a:xfrm>
          <a:prstGeom prst="rect">
            <a:avLst/>
          </a:prstGeom>
        </p:spPr>
      </p:pic>
      <p:sp>
        <p:nvSpPr>
          <p:cNvPr id="4" name="TextBox 3"/>
          <p:cNvSpPr txBox="1"/>
          <p:nvPr/>
        </p:nvSpPr>
        <p:spPr>
          <a:xfrm>
            <a:off x="762000" y="6163270"/>
            <a:ext cx="3505200" cy="923330"/>
          </a:xfrm>
          <a:prstGeom prst="rect">
            <a:avLst/>
          </a:prstGeom>
          <a:noFill/>
        </p:spPr>
        <p:txBody>
          <a:bodyPr wrap="square" rtlCol="0">
            <a:spAutoFit/>
          </a:bodyPr>
          <a:lstStyle/>
          <a:p>
            <a:pPr algn="ctr"/>
            <a:r>
              <a:rPr lang="en-US" b="1" dirty="0" smtClean="0"/>
              <a:t>Riding a Bicycle Should Not</a:t>
            </a:r>
          </a:p>
          <a:p>
            <a:pPr algn="ctr"/>
            <a:r>
              <a:rPr lang="en-US" b="1" dirty="0" smtClean="0"/>
              <a:t>Require Bravery</a:t>
            </a:r>
          </a:p>
          <a:p>
            <a:endParaRPr lang="en-US" dirty="0"/>
          </a:p>
        </p:txBody>
      </p:sp>
      <p:grpSp>
        <p:nvGrpSpPr>
          <p:cNvPr id="7" name="Group 6"/>
          <p:cNvGrpSpPr>
            <a:grpSpLocks noChangeAspect="1"/>
          </p:cNvGrpSpPr>
          <p:nvPr/>
        </p:nvGrpSpPr>
        <p:grpSpPr>
          <a:xfrm>
            <a:off x="685800" y="3429000"/>
            <a:ext cx="6629400" cy="2623416"/>
            <a:chOff x="1080489" y="3216029"/>
            <a:chExt cx="7943020" cy="3143250"/>
          </a:xfrm>
        </p:grpSpPr>
        <p:pic>
          <p:nvPicPr>
            <p:cNvPr id="6" name="Picture 5" descr="1800 W Main 20180221_021745(PM)___[map].jpg"/>
            <p:cNvPicPr>
              <a:picLocks noChangeAspect="1"/>
            </p:cNvPicPr>
            <p:nvPr/>
          </p:nvPicPr>
          <p:blipFill>
            <a:blip r:embed="rId4" cstate="print"/>
            <a:stretch>
              <a:fillRect/>
            </a:stretch>
          </p:blipFill>
          <p:spPr>
            <a:xfrm>
              <a:off x="1080489" y="3216029"/>
              <a:ext cx="4191001" cy="3143250"/>
            </a:xfrm>
            <a:prstGeom prst="rect">
              <a:avLst/>
            </a:prstGeom>
          </p:spPr>
        </p:pic>
        <p:sp>
          <p:nvSpPr>
            <p:cNvPr id="12" name="TextBox 11"/>
            <p:cNvSpPr txBox="1"/>
            <p:nvPr/>
          </p:nvSpPr>
          <p:spPr>
            <a:xfrm>
              <a:off x="5657724" y="4037721"/>
              <a:ext cx="1905000" cy="1880691"/>
            </a:xfrm>
            <a:prstGeom prst="rect">
              <a:avLst/>
            </a:prstGeom>
            <a:noFill/>
          </p:spPr>
          <p:txBody>
            <a:bodyPr wrap="square" rtlCol="0">
              <a:spAutoFit/>
            </a:bodyPr>
            <a:lstStyle/>
            <a:p>
              <a:pPr algn="ctr"/>
              <a:r>
                <a:rPr lang="en-US" sz="1600" b="1" dirty="0" smtClean="0"/>
                <a:t>Two and one-half feet wide. That is too narrow for safety or comfort.</a:t>
              </a:r>
              <a:endParaRPr lang="en-US" sz="1600" b="1" dirty="0"/>
            </a:p>
          </p:txBody>
        </p:sp>
        <p:cxnSp>
          <p:nvCxnSpPr>
            <p:cNvPr id="11" name="Straight Arrow Connector 10"/>
            <p:cNvCxnSpPr/>
            <p:nvPr/>
          </p:nvCxnSpPr>
          <p:spPr>
            <a:xfrm>
              <a:off x="7380126" y="4402918"/>
              <a:ext cx="1643383" cy="3651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33400" y="676870"/>
            <a:ext cx="5029200" cy="2585323"/>
          </a:xfrm>
          <a:prstGeom prst="rect">
            <a:avLst/>
          </a:prstGeom>
          <a:noFill/>
        </p:spPr>
        <p:txBody>
          <a:bodyPr wrap="square" rtlCol="0">
            <a:spAutoFit/>
          </a:bodyPr>
          <a:lstStyle/>
          <a:p>
            <a:r>
              <a:rPr lang="en-US" dirty="0" smtClean="0"/>
              <a:t>Medford, like the rest of the RVMPO cities, have focused almost exclusively on adding bike lanes on major streets (arterial and collector streets). </a:t>
            </a:r>
            <a:r>
              <a:rPr lang="en-US" b="1" dirty="0" smtClean="0"/>
              <a:t>The City’s efforts have often lead to overly narrow lanes for bikes</a:t>
            </a:r>
            <a:r>
              <a:rPr lang="en-US" dirty="0" smtClean="0"/>
              <a:t> despite the City’s street standards which require five feet wide bike lanes except on major arterials where the City’s code* requires bike lanes to be six feet wide (both measures include the width of the drain pan).</a:t>
            </a:r>
            <a:endParaRPr lang="en-US" dirty="0"/>
          </a:p>
        </p:txBody>
      </p:sp>
      <p:sp>
        <p:nvSpPr>
          <p:cNvPr id="9" name="TextBox 8"/>
          <p:cNvSpPr txBox="1"/>
          <p:nvPr/>
        </p:nvSpPr>
        <p:spPr>
          <a:xfrm>
            <a:off x="685800" y="3045023"/>
            <a:ext cx="5181600" cy="307777"/>
          </a:xfrm>
          <a:prstGeom prst="rect">
            <a:avLst/>
          </a:prstGeom>
          <a:noFill/>
        </p:spPr>
        <p:txBody>
          <a:bodyPr wrap="square" rtlCol="0">
            <a:spAutoFit/>
          </a:bodyPr>
          <a:lstStyle/>
          <a:p>
            <a:r>
              <a:rPr lang="en-US" sz="1400" dirty="0" smtClean="0"/>
              <a:t>* Source: </a:t>
            </a:r>
            <a:r>
              <a:rPr lang="en-US" sz="1400" dirty="0" smtClean="0">
                <a:hlinkClick r:id="rId5"/>
              </a:rPr>
              <a:t>http://www.ci.medford.or.us/codeprint.asp?codeid=4426</a:t>
            </a:r>
            <a:r>
              <a:rPr lang="en-US" sz="1400" dirty="0" smtClean="0"/>
              <a:t>)</a:t>
            </a:r>
            <a:endParaRPr lang="en-US" sz="1400" dirty="0"/>
          </a:p>
        </p:txBody>
      </p:sp>
      <p:sp>
        <p:nvSpPr>
          <p:cNvPr id="10" name="TextBox 9"/>
          <p:cNvSpPr txBox="1"/>
          <p:nvPr/>
        </p:nvSpPr>
        <p:spPr>
          <a:xfrm>
            <a:off x="6096000" y="6397823"/>
            <a:ext cx="2590800" cy="307777"/>
          </a:xfrm>
          <a:prstGeom prst="rect">
            <a:avLst/>
          </a:prstGeom>
          <a:noFill/>
        </p:spPr>
        <p:txBody>
          <a:bodyPr wrap="square" rtlCol="0">
            <a:spAutoFit/>
          </a:bodyPr>
          <a:lstStyle/>
          <a:p>
            <a:r>
              <a:rPr lang="en-US" sz="1400" dirty="0" smtClean="0"/>
              <a:t>Source: 2012 AASHTO Bike Guide</a:t>
            </a:r>
            <a:endParaRPr lang="en-US" sz="1400" dirty="0"/>
          </a:p>
        </p:txBody>
      </p:sp>
      <p:sp>
        <p:nvSpPr>
          <p:cNvPr id="13" name="TextBox 12"/>
          <p:cNvSpPr txBox="1"/>
          <p:nvPr/>
        </p:nvSpPr>
        <p:spPr>
          <a:xfrm>
            <a:off x="1524000" y="152400"/>
            <a:ext cx="3886200" cy="461665"/>
          </a:xfrm>
          <a:prstGeom prst="rect">
            <a:avLst/>
          </a:prstGeom>
          <a:noFill/>
        </p:spPr>
        <p:txBody>
          <a:bodyPr wrap="square" rtlCol="0">
            <a:spAutoFit/>
          </a:bodyPr>
          <a:lstStyle/>
          <a:p>
            <a:pPr algn="ctr"/>
            <a:r>
              <a:rPr lang="en-US" sz="2400" b="1" dirty="0" smtClean="0"/>
              <a:t>Too Narrow Bike Lanes</a:t>
            </a:r>
            <a:endParaRPr lang="en-US" sz="2400" b="1" dirty="0"/>
          </a:p>
        </p:txBody>
      </p:sp>
      <p:cxnSp>
        <p:nvCxnSpPr>
          <p:cNvPr id="14" name="Straight Arrow Connector 13"/>
          <p:cNvCxnSpPr/>
          <p:nvPr/>
        </p:nvCxnSpPr>
        <p:spPr>
          <a:xfrm flipH="1">
            <a:off x="2601050" y="4419600"/>
            <a:ext cx="197095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52600" y="2314575"/>
            <a:ext cx="5391150" cy="3933825"/>
          </a:xfrm>
          <a:prstGeom prst="rect">
            <a:avLst/>
          </a:prstGeom>
          <a:noFill/>
          <a:ln w="9525">
            <a:noFill/>
            <a:miter lim="800000"/>
            <a:headEnd/>
            <a:tailEnd/>
          </a:ln>
        </p:spPr>
      </p:pic>
      <p:sp>
        <p:nvSpPr>
          <p:cNvPr id="4" name="TextBox 3"/>
          <p:cNvSpPr txBox="1"/>
          <p:nvPr/>
        </p:nvSpPr>
        <p:spPr>
          <a:xfrm>
            <a:off x="457200" y="6553200"/>
            <a:ext cx="8001000" cy="276999"/>
          </a:xfrm>
          <a:prstGeom prst="rect">
            <a:avLst/>
          </a:prstGeom>
          <a:noFill/>
        </p:spPr>
        <p:txBody>
          <a:bodyPr wrap="square" rtlCol="0">
            <a:spAutoFit/>
          </a:bodyPr>
          <a:lstStyle/>
          <a:p>
            <a:r>
              <a:rPr lang="en-US" sz="1200" dirty="0" smtClean="0"/>
              <a:t>Adapted from Designing for All Ages &amp; Abilities, NACTO, December, 2017</a:t>
            </a:r>
            <a:endParaRPr lang="en-US" sz="1200" dirty="0"/>
          </a:p>
        </p:txBody>
      </p:sp>
      <p:sp>
        <p:nvSpPr>
          <p:cNvPr id="5" name="TextBox 4"/>
          <p:cNvSpPr txBox="1"/>
          <p:nvPr/>
        </p:nvSpPr>
        <p:spPr>
          <a:xfrm>
            <a:off x="1828800" y="152400"/>
            <a:ext cx="5410200" cy="830997"/>
          </a:xfrm>
          <a:prstGeom prst="rect">
            <a:avLst/>
          </a:prstGeom>
          <a:noFill/>
        </p:spPr>
        <p:txBody>
          <a:bodyPr wrap="square" rtlCol="0">
            <a:spAutoFit/>
          </a:bodyPr>
          <a:lstStyle/>
          <a:p>
            <a:pPr algn="ctr"/>
            <a:r>
              <a:rPr lang="en-US" sz="2400" b="1" dirty="0" smtClean="0"/>
              <a:t>Conflicts Increase with Motor Vehicle  Speeds &amp; Volumes</a:t>
            </a:r>
            <a:endParaRPr lang="en-US" sz="2400" b="1" dirty="0"/>
          </a:p>
        </p:txBody>
      </p:sp>
      <p:sp>
        <p:nvSpPr>
          <p:cNvPr id="6" name="TextBox 5"/>
          <p:cNvSpPr txBox="1"/>
          <p:nvPr/>
        </p:nvSpPr>
        <p:spPr>
          <a:xfrm>
            <a:off x="685800" y="1066800"/>
            <a:ext cx="7924800" cy="1200329"/>
          </a:xfrm>
          <a:prstGeom prst="rect">
            <a:avLst/>
          </a:prstGeom>
          <a:noFill/>
        </p:spPr>
        <p:txBody>
          <a:bodyPr wrap="square" rtlCol="0">
            <a:spAutoFit/>
          </a:bodyPr>
          <a:lstStyle/>
          <a:p>
            <a:r>
              <a:rPr lang="en-US" dirty="0" smtClean="0"/>
              <a:t>This chart illustrates the number of passing events (at increasing motor vehicle average speed and volume) experienced over a 10-minute period by a bicyclist riding 10 MPH. </a:t>
            </a:r>
            <a:r>
              <a:rPr lang="en-US" b="1" dirty="0" smtClean="0"/>
              <a:t>As motor vehicle speed and volume increase, they magnify the frequency of stressful events for people riding bicycles.</a:t>
            </a:r>
            <a:endParaRPr lang="en-US" b="1" dirty="0"/>
          </a:p>
        </p:txBody>
      </p:sp>
      <p:sp>
        <p:nvSpPr>
          <p:cNvPr id="7" name="TextBox 6"/>
          <p:cNvSpPr txBox="1"/>
          <p:nvPr/>
        </p:nvSpPr>
        <p:spPr>
          <a:xfrm>
            <a:off x="3276600" y="6169223"/>
            <a:ext cx="2438400" cy="307777"/>
          </a:xfrm>
          <a:prstGeom prst="rect">
            <a:avLst/>
          </a:prstGeom>
          <a:noFill/>
        </p:spPr>
        <p:txBody>
          <a:bodyPr wrap="square" rtlCol="0">
            <a:spAutoFit/>
          </a:bodyPr>
          <a:lstStyle/>
          <a:p>
            <a:r>
              <a:rPr lang="en-US" sz="1400" dirty="0" smtClean="0"/>
              <a:t>Average Daily Traffic (ADT)</a:t>
            </a:r>
            <a:endParaRPr lang="en-US" sz="1400" dirty="0"/>
          </a:p>
        </p:txBody>
      </p:sp>
      <p:sp>
        <p:nvSpPr>
          <p:cNvPr id="9" name="TextBox 8"/>
          <p:cNvSpPr txBox="1"/>
          <p:nvPr/>
        </p:nvSpPr>
        <p:spPr>
          <a:xfrm>
            <a:off x="1219200" y="2209800"/>
            <a:ext cx="440313" cy="3886200"/>
          </a:xfrm>
          <a:prstGeom prst="rect">
            <a:avLst/>
          </a:prstGeom>
          <a:noFill/>
        </p:spPr>
        <p:txBody>
          <a:bodyPr vert="wordArtVert" wrap="square" rtlCol="0">
            <a:spAutoFit/>
          </a:bodyPr>
          <a:lstStyle/>
          <a:p>
            <a:pPr algn="ctr"/>
            <a:r>
              <a:rPr lang="en-US" sz="1400" dirty="0" smtClean="0"/>
              <a:t>Passing Events</a:t>
            </a:r>
          </a:p>
        </p:txBody>
      </p:sp>
      <p:sp>
        <p:nvSpPr>
          <p:cNvPr id="13" name="TextBox 12"/>
          <p:cNvSpPr txBox="1"/>
          <p:nvPr/>
        </p:nvSpPr>
        <p:spPr>
          <a:xfrm rot="20373641">
            <a:off x="2952198" y="4576276"/>
            <a:ext cx="3505200" cy="307777"/>
          </a:xfrm>
          <a:prstGeom prst="rect">
            <a:avLst/>
          </a:prstGeom>
          <a:noFill/>
        </p:spPr>
        <p:txBody>
          <a:bodyPr wrap="square" rtlCol="0">
            <a:spAutoFit/>
          </a:bodyPr>
          <a:lstStyle/>
          <a:p>
            <a:r>
              <a:rPr lang="en-US" sz="1400" dirty="0" smtClean="0"/>
              <a:t>20 MPH Average Vehicle Speed</a:t>
            </a:r>
            <a:endParaRPr lang="en-US" sz="1400" dirty="0"/>
          </a:p>
        </p:txBody>
      </p:sp>
      <p:sp>
        <p:nvSpPr>
          <p:cNvPr id="14" name="TextBox 13"/>
          <p:cNvSpPr txBox="1"/>
          <p:nvPr/>
        </p:nvSpPr>
        <p:spPr>
          <a:xfrm rot="19971120">
            <a:off x="2713664" y="3633881"/>
            <a:ext cx="3505200" cy="307777"/>
          </a:xfrm>
          <a:prstGeom prst="rect">
            <a:avLst/>
          </a:prstGeom>
          <a:noFill/>
        </p:spPr>
        <p:txBody>
          <a:bodyPr wrap="square" rtlCol="0">
            <a:spAutoFit/>
          </a:bodyPr>
          <a:lstStyle/>
          <a:p>
            <a:r>
              <a:rPr lang="en-US" sz="1400" dirty="0" smtClean="0"/>
              <a:t>30 MPH Average Vehicle Speed</a:t>
            </a:r>
            <a:endParaRPr lang="en-US" sz="1400" dirty="0"/>
          </a:p>
        </p:txBody>
      </p:sp>
      <p:sp>
        <p:nvSpPr>
          <p:cNvPr id="15" name="Rectangle 14"/>
          <p:cNvSpPr/>
          <p:nvPr/>
        </p:nvSpPr>
        <p:spPr>
          <a:xfrm>
            <a:off x="6248400" y="3810000"/>
            <a:ext cx="1295400" cy="6858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953000" y="3733800"/>
            <a:ext cx="1905000" cy="76200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cstate="print"/>
          <a:srcRect/>
          <a:stretch>
            <a:fillRect/>
          </a:stretch>
        </p:blipFill>
        <p:spPr bwMode="auto">
          <a:xfrm>
            <a:off x="381004" y="2266474"/>
            <a:ext cx="7017830" cy="3829526"/>
          </a:xfrm>
          <a:prstGeom prst="rect">
            <a:avLst/>
          </a:prstGeom>
          <a:noFill/>
          <a:ln w="9525">
            <a:noFill/>
            <a:miter lim="800000"/>
            <a:headEnd/>
            <a:tailEnd/>
          </a:ln>
        </p:spPr>
      </p:pic>
      <p:sp>
        <p:nvSpPr>
          <p:cNvPr id="7" name="Rectangle 6"/>
          <p:cNvSpPr/>
          <p:nvPr/>
        </p:nvSpPr>
        <p:spPr>
          <a:xfrm>
            <a:off x="1219200" y="1189672"/>
            <a:ext cx="6400800" cy="1477328"/>
          </a:xfrm>
          <a:prstGeom prst="rect">
            <a:avLst/>
          </a:prstGeom>
        </p:spPr>
        <p:txBody>
          <a:bodyPr wrap="square">
            <a:spAutoFit/>
          </a:bodyPr>
          <a:lstStyle/>
          <a:p>
            <a:r>
              <a:rPr lang="en-US" dirty="0" smtClean="0"/>
              <a:t>Cyclists (like pedestrians) are </a:t>
            </a:r>
            <a:r>
              <a:rPr lang="en-US" b="1" dirty="0" smtClean="0"/>
              <a:t>less likely to die and suffer fewer injuries when hit by a motor vehicle driving at 20 MPH as compared to 30 MPH or faster</a:t>
            </a:r>
            <a:r>
              <a:rPr lang="en-US" dirty="0" smtClean="0"/>
              <a:t>. “At low speeds, below about 15 miles per hour (m.p.h.), risks are low.” (AAA Foundation for Traffic Safety)</a:t>
            </a:r>
            <a:endParaRPr lang="en-US" dirty="0"/>
          </a:p>
        </p:txBody>
      </p:sp>
      <p:sp>
        <p:nvSpPr>
          <p:cNvPr id="8" name="TextBox 7"/>
          <p:cNvSpPr txBox="1"/>
          <p:nvPr/>
        </p:nvSpPr>
        <p:spPr>
          <a:xfrm>
            <a:off x="762000" y="6324600"/>
            <a:ext cx="7086600" cy="307777"/>
          </a:xfrm>
          <a:prstGeom prst="rect">
            <a:avLst/>
          </a:prstGeom>
          <a:noFill/>
        </p:spPr>
        <p:txBody>
          <a:bodyPr wrap="square" rtlCol="0">
            <a:spAutoFit/>
          </a:bodyPr>
          <a:lstStyle/>
          <a:p>
            <a:r>
              <a:rPr lang="en-US" sz="1400" dirty="0" smtClean="0"/>
              <a:t>Source: </a:t>
            </a:r>
            <a:r>
              <a:rPr lang="en-US" sz="1400" dirty="0" smtClean="0">
                <a:hlinkClick r:id="rId4"/>
              </a:rPr>
              <a:t>http://guide.saferoutesinfo.org/engineering/slowing_down_traffic.cfm</a:t>
            </a:r>
            <a:endParaRPr lang="en-US" sz="1400" dirty="0"/>
          </a:p>
        </p:txBody>
      </p:sp>
      <p:sp>
        <p:nvSpPr>
          <p:cNvPr id="9" name="TextBox 8"/>
          <p:cNvSpPr txBox="1"/>
          <p:nvPr/>
        </p:nvSpPr>
        <p:spPr>
          <a:xfrm>
            <a:off x="1066800" y="2670625"/>
            <a:ext cx="6629400" cy="461665"/>
          </a:xfrm>
          <a:prstGeom prst="rect">
            <a:avLst/>
          </a:prstGeom>
          <a:solidFill>
            <a:schemeClr val="bg1"/>
          </a:solidFill>
        </p:spPr>
        <p:txBody>
          <a:bodyPr wrap="square" rtlCol="0">
            <a:spAutoFit/>
          </a:bodyPr>
          <a:lstStyle/>
          <a:p>
            <a:pPr algn="ctr"/>
            <a:r>
              <a:rPr lang="en-US" sz="2400" b="1" dirty="0" smtClean="0"/>
              <a:t>Pedestrian Injuries at Impact Speeds</a:t>
            </a:r>
            <a:endParaRPr lang="en-US" sz="2400" b="1" dirty="0"/>
          </a:p>
        </p:txBody>
      </p:sp>
      <p:sp>
        <p:nvSpPr>
          <p:cNvPr id="6" name="Rectangle 5"/>
          <p:cNvSpPr/>
          <p:nvPr/>
        </p:nvSpPr>
        <p:spPr>
          <a:xfrm>
            <a:off x="228600" y="152400"/>
            <a:ext cx="8610600" cy="830997"/>
          </a:xfrm>
          <a:prstGeom prst="rect">
            <a:avLst/>
          </a:prstGeom>
        </p:spPr>
        <p:txBody>
          <a:bodyPr wrap="square">
            <a:spAutoFit/>
          </a:bodyPr>
          <a:lstStyle/>
          <a:p>
            <a:pPr algn="ctr"/>
            <a:r>
              <a:rPr lang="en-US" sz="2400" b="1" dirty="0" smtClean="0"/>
              <a:t>Reducing Vehicular Speeds</a:t>
            </a:r>
          </a:p>
          <a:p>
            <a:pPr algn="ctr"/>
            <a:r>
              <a:rPr lang="en-US" sz="2400" b="1" dirty="0" smtClean="0"/>
              <a:t> Decreases Crash Risk and Crash Severity</a:t>
            </a:r>
            <a:r>
              <a:rPr lang="en-US" sz="2400" dirty="0" smtClean="0"/>
              <a:t>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9713</TotalTime>
  <Words>1918</Words>
  <Application>Microsoft Office PowerPoint</Application>
  <PresentationFormat>On-screen Show (4:3)</PresentationFormat>
  <Paragraphs>236</Paragraphs>
  <Slides>34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Colonna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 &amp; G</dc:creator>
  <cp:lastModifiedBy>Stephanie Thune</cp:lastModifiedBy>
  <cp:revision>128</cp:revision>
  <dcterms:created xsi:type="dcterms:W3CDTF">2018-03-26T01:46:32Z</dcterms:created>
  <dcterms:modified xsi:type="dcterms:W3CDTF">2018-06-12T20:09:42Z</dcterms:modified>
</cp:coreProperties>
</file>